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3" r:id="rId7"/>
    <p:sldId id="264" r:id="rId8"/>
    <p:sldId id="265" r:id="rId9"/>
    <p:sldId id="266" r:id="rId10"/>
    <p:sldId id="267" r:id="rId11"/>
    <p:sldId id="268" r:id="rId12"/>
    <p:sldId id="269" r:id="rId13"/>
    <p:sldId id="261" r:id="rId14"/>
    <p:sldId id="279" r:id="rId15"/>
    <p:sldId id="280" r:id="rId16"/>
    <p:sldId id="281" r:id="rId17"/>
    <p:sldId id="282" r:id="rId18"/>
    <p:sldId id="283" r:id="rId19"/>
    <p:sldId id="284" r:id="rId20"/>
    <p:sldId id="302"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3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B30EE397-83D2-4F8A-99AF-73DA14156AB4}" type="datetimeFigureOut">
              <a:rPr lang="pl-PL" smtClean="0"/>
              <a:t>02.03.2018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D90E6F-E3C0-44AF-8EA2-8106AEC0CD46}" type="slidenum">
              <a:rPr lang="pl-PL" smtClean="0"/>
              <a:t>‹#›</a:t>
            </a:fld>
            <a:endParaRPr lang="pl-PL"/>
          </a:p>
        </p:txBody>
      </p:sp>
    </p:spTree>
    <p:extLst>
      <p:ext uri="{BB962C8B-B14F-4D97-AF65-F5344CB8AC3E}">
        <p14:creationId xmlns:p14="http://schemas.microsoft.com/office/powerpoint/2010/main" val="224700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30EE397-83D2-4F8A-99AF-73DA14156AB4}" type="datetimeFigureOut">
              <a:rPr lang="pl-PL" smtClean="0"/>
              <a:t>02.03.2018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D90E6F-E3C0-44AF-8EA2-8106AEC0CD46}" type="slidenum">
              <a:rPr lang="pl-PL" smtClean="0"/>
              <a:t>‹#›</a:t>
            </a:fld>
            <a:endParaRPr lang="pl-PL"/>
          </a:p>
        </p:txBody>
      </p:sp>
    </p:spTree>
    <p:extLst>
      <p:ext uri="{BB962C8B-B14F-4D97-AF65-F5344CB8AC3E}">
        <p14:creationId xmlns:p14="http://schemas.microsoft.com/office/powerpoint/2010/main" val="425413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30EE397-83D2-4F8A-99AF-73DA14156AB4}" type="datetimeFigureOut">
              <a:rPr lang="pl-PL" smtClean="0"/>
              <a:t>02.03.2018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D90E6F-E3C0-44AF-8EA2-8106AEC0CD46}" type="slidenum">
              <a:rPr lang="pl-PL" smtClean="0"/>
              <a:t>‹#›</a:t>
            </a:fld>
            <a:endParaRPr lang="pl-PL"/>
          </a:p>
        </p:txBody>
      </p:sp>
    </p:spTree>
    <p:extLst>
      <p:ext uri="{BB962C8B-B14F-4D97-AF65-F5344CB8AC3E}">
        <p14:creationId xmlns:p14="http://schemas.microsoft.com/office/powerpoint/2010/main" val="3135397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B30EE397-83D2-4F8A-99AF-73DA14156AB4}" type="datetimeFigureOut">
              <a:rPr lang="pl-PL" smtClean="0"/>
              <a:t>02.03.2018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D90E6F-E3C0-44AF-8EA2-8106AEC0CD46}" type="slidenum">
              <a:rPr lang="pl-PL" smtClean="0"/>
              <a:t>‹#›</a:t>
            </a:fld>
            <a:endParaRPr lang="pl-PL"/>
          </a:p>
        </p:txBody>
      </p:sp>
    </p:spTree>
    <p:extLst>
      <p:ext uri="{BB962C8B-B14F-4D97-AF65-F5344CB8AC3E}">
        <p14:creationId xmlns:p14="http://schemas.microsoft.com/office/powerpoint/2010/main" val="3176186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B30EE397-83D2-4F8A-99AF-73DA14156AB4}" type="datetimeFigureOut">
              <a:rPr lang="pl-PL" smtClean="0"/>
              <a:t>02.03.2018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7D90E6F-E3C0-44AF-8EA2-8106AEC0CD46}" type="slidenum">
              <a:rPr lang="pl-PL" smtClean="0"/>
              <a:t>‹#›</a:t>
            </a:fld>
            <a:endParaRPr lang="pl-PL"/>
          </a:p>
        </p:txBody>
      </p:sp>
    </p:spTree>
    <p:extLst>
      <p:ext uri="{BB962C8B-B14F-4D97-AF65-F5344CB8AC3E}">
        <p14:creationId xmlns:p14="http://schemas.microsoft.com/office/powerpoint/2010/main" val="2916379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B30EE397-83D2-4F8A-99AF-73DA14156AB4}" type="datetimeFigureOut">
              <a:rPr lang="pl-PL" smtClean="0"/>
              <a:t>02.03.2018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7D90E6F-E3C0-44AF-8EA2-8106AEC0CD46}" type="slidenum">
              <a:rPr lang="pl-PL" smtClean="0"/>
              <a:t>‹#›</a:t>
            </a:fld>
            <a:endParaRPr lang="pl-PL"/>
          </a:p>
        </p:txBody>
      </p:sp>
    </p:spTree>
    <p:extLst>
      <p:ext uri="{BB962C8B-B14F-4D97-AF65-F5344CB8AC3E}">
        <p14:creationId xmlns:p14="http://schemas.microsoft.com/office/powerpoint/2010/main" val="59411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B30EE397-83D2-4F8A-99AF-73DA14156AB4}" type="datetimeFigureOut">
              <a:rPr lang="pl-PL" smtClean="0"/>
              <a:t>02.03.2018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7D90E6F-E3C0-44AF-8EA2-8106AEC0CD46}" type="slidenum">
              <a:rPr lang="pl-PL" smtClean="0"/>
              <a:t>‹#›</a:t>
            </a:fld>
            <a:endParaRPr lang="pl-PL"/>
          </a:p>
        </p:txBody>
      </p:sp>
    </p:spTree>
    <p:extLst>
      <p:ext uri="{BB962C8B-B14F-4D97-AF65-F5344CB8AC3E}">
        <p14:creationId xmlns:p14="http://schemas.microsoft.com/office/powerpoint/2010/main" val="214648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B30EE397-83D2-4F8A-99AF-73DA14156AB4}" type="datetimeFigureOut">
              <a:rPr lang="pl-PL" smtClean="0"/>
              <a:t>02.03.2018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7D90E6F-E3C0-44AF-8EA2-8106AEC0CD46}" type="slidenum">
              <a:rPr lang="pl-PL" smtClean="0"/>
              <a:t>‹#›</a:t>
            </a:fld>
            <a:endParaRPr lang="pl-PL"/>
          </a:p>
        </p:txBody>
      </p:sp>
    </p:spTree>
    <p:extLst>
      <p:ext uri="{BB962C8B-B14F-4D97-AF65-F5344CB8AC3E}">
        <p14:creationId xmlns:p14="http://schemas.microsoft.com/office/powerpoint/2010/main" val="4119377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B30EE397-83D2-4F8A-99AF-73DA14156AB4}" type="datetimeFigureOut">
              <a:rPr lang="pl-PL" smtClean="0"/>
              <a:t>02.03.2018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7D90E6F-E3C0-44AF-8EA2-8106AEC0CD46}" type="slidenum">
              <a:rPr lang="pl-PL" smtClean="0"/>
              <a:t>‹#›</a:t>
            </a:fld>
            <a:endParaRPr lang="pl-PL"/>
          </a:p>
        </p:txBody>
      </p:sp>
    </p:spTree>
    <p:extLst>
      <p:ext uri="{BB962C8B-B14F-4D97-AF65-F5344CB8AC3E}">
        <p14:creationId xmlns:p14="http://schemas.microsoft.com/office/powerpoint/2010/main" val="10890298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30EE397-83D2-4F8A-99AF-73DA14156AB4}" type="datetimeFigureOut">
              <a:rPr lang="pl-PL" smtClean="0"/>
              <a:t>02.03.2018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7D90E6F-E3C0-44AF-8EA2-8106AEC0CD46}" type="slidenum">
              <a:rPr lang="pl-PL" smtClean="0"/>
              <a:t>‹#›</a:t>
            </a:fld>
            <a:endParaRPr lang="pl-PL"/>
          </a:p>
        </p:txBody>
      </p:sp>
    </p:spTree>
    <p:extLst>
      <p:ext uri="{BB962C8B-B14F-4D97-AF65-F5344CB8AC3E}">
        <p14:creationId xmlns:p14="http://schemas.microsoft.com/office/powerpoint/2010/main" val="1776859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B30EE397-83D2-4F8A-99AF-73DA14156AB4}" type="datetimeFigureOut">
              <a:rPr lang="pl-PL" smtClean="0"/>
              <a:t>02.03.2018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7D90E6F-E3C0-44AF-8EA2-8106AEC0CD46}" type="slidenum">
              <a:rPr lang="pl-PL" smtClean="0"/>
              <a:t>‹#›</a:t>
            </a:fld>
            <a:endParaRPr lang="pl-PL"/>
          </a:p>
        </p:txBody>
      </p:sp>
    </p:spTree>
    <p:extLst>
      <p:ext uri="{BB962C8B-B14F-4D97-AF65-F5344CB8AC3E}">
        <p14:creationId xmlns:p14="http://schemas.microsoft.com/office/powerpoint/2010/main" val="23019741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EE397-83D2-4F8A-99AF-73DA14156AB4}" type="datetimeFigureOut">
              <a:rPr lang="pl-PL" smtClean="0"/>
              <a:t>02.03.2018</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D90E6F-E3C0-44AF-8EA2-8106AEC0CD46}" type="slidenum">
              <a:rPr lang="pl-PL" smtClean="0"/>
              <a:t>‹#›</a:t>
            </a:fld>
            <a:endParaRPr lang="pl-PL"/>
          </a:p>
        </p:txBody>
      </p:sp>
    </p:spTree>
    <p:extLst>
      <p:ext uri="{BB962C8B-B14F-4D97-AF65-F5344CB8AC3E}">
        <p14:creationId xmlns:p14="http://schemas.microsoft.com/office/powerpoint/2010/main" val="1598529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endParaRPr lang="pl-PL"/>
          </a:p>
        </p:txBody>
      </p:sp>
      <p:sp>
        <p:nvSpPr>
          <p:cNvPr id="3" name="Podtytuł 2"/>
          <p:cNvSpPr>
            <a:spLocks noGrp="1"/>
          </p:cNvSpPr>
          <p:nvPr>
            <p:ph type="subTitle" idx="1"/>
          </p:nvPr>
        </p:nvSpPr>
        <p:spPr/>
        <p:txBody>
          <a:bodyPr/>
          <a:lstStyle/>
          <a:p>
            <a:endParaRPr lang="pl-PL"/>
          </a:p>
        </p:txBody>
      </p:sp>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3"/>
            <a:ext cx="12192646" cy="6857637"/>
          </a:xfrm>
          <a:prstGeom prst="rect">
            <a:avLst/>
          </a:prstGeom>
        </p:spPr>
      </p:pic>
      <p:sp>
        <p:nvSpPr>
          <p:cNvPr id="5" name="pole tekstowe 4"/>
          <p:cNvSpPr txBox="1"/>
          <p:nvPr/>
        </p:nvSpPr>
        <p:spPr>
          <a:xfrm>
            <a:off x="114159" y="112113"/>
            <a:ext cx="2185214" cy="369332"/>
          </a:xfrm>
          <a:prstGeom prst="rect">
            <a:avLst/>
          </a:prstGeom>
          <a:noFill/>
        </p:spPr>
        <p:txBody>
          <a:bodyPr wrap="none" rtlCol="0">
            <a:spAutoFit/>
          </a:bodyPr>
          <a:lstStyle/>
          <a:p>
            <a:r>
              <a:rPr lang="pl-PL" dirty="0" smtClean="0">
                <a:latin typeface="Arial" panose="020B0604020202020204" pitchFamily="34" charset="0"/>
                <a:cs typeface="Arial" panose="020B0604020202020204" pitchFamily="34" charset="0"/>
              </a:rPr>
              <a:t>Poznań 21.10.2016</a:t>
            </a:r>
            <a:endParaRPr lang="pl-P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580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670" y="144062"/>
            <a:ext cx="10515600" cy="328210"/>
          </a:xfrm>
        </p:spPr>
        <p:txBody>
          <a:bodyPr>
            <a:noAutofit/>
          </a:bodyPr>
          <a:lstStyle/>
          <a:p>
            <a:r>
              <a:rPr lang="pl-PL" sz="3600" dirty="0" smtClean="0">
                <a:solidFill>
                  <a:schemeClr val="bg1"/>
                </a:solidFill>
                <a:latin typeface="Arial" panose="020B0604020202020204" pitchFamily="34" charset="0"/>
                <a:cs typeface="Arial" panose="020B0604020202020204" pitchFamily="34" charset="0"/>
              </a:rPr>
              <a:t>Znaki występujące przed przejazdami</a:t>
            </a:r>
            <a:endParaRPr lang="pl-PL" sz="3600" dirty="0">
              <a:solidFill>
                <a:schemeClr val="bg1"/>
              </a:solidFill>
              <a:latin typeface="Arial" panose="020B0604020202020204" pitchFamily="34" charset="0"/>
              <a:cs typeface="Arial" panose="020B0604020202020204" pitchFamily="34" charset="0"/>
            </a:endParaRP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62830" y="2355837"/>
            <a:ext cx="3774915" cy="2947595"/>
          </a:xfrm>
          <a:prstGeom prst="rect">
            <a:avLst/>
          </a:prstGeom>
          <a:effectLst>
            <a:outerShdw blurRad="63500" sx="102000" sy="102000" algn="ctr" rotWithShape="0">
              <a:prstClr val="black">
                <a:alpha val="40000"/>
              </a:prstClr>
            </a:outerShdw>
          </a:effectLst>
        </p:spPr>
      </p:pic>
      <p:sp>
        <p:nvSpPr>
          <p:cNvPr id="7" name="Równoległobok 6"/>
          <p:cNvSpPr/>
          <p:nvPr/>
        </p:nvSpPr>
        <p:spPr>
          <a:xfrm>
            <a:off x="5757334" y="3338569"/>
            <a:ext cx="499533" cy="982133"/>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75000"/>
                </a:schemeClr>
              </a:solidFill>
            </a:endParaRPr>
          </a:p>
        </p:txBody>
      </p:sp>
      <p:sp>
        <p:nvSpPr>
          <p:cNvPr id="8" name="Symbol zastępczy zawartości 2"/>
          <p:cNvSpPr txBox="1">
            <a:spLocks/>
          </p:cNvSpPr>
          <p:nvPr/>
        </p:nvSpPr>
        <p:spPr>
          <a:xfrm>
            <a:off x="6256867" y="3338569"/>
            <a:ext cx="5676053" cy="1964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pl-PL" sz="2400" dirty="0">
                <a:latin typeface="Arial" panose="020B0604020202020204" pitchFamily="34" charset="0"/>
                <a:cs typeface="Arial" panose="020B0604020202020204" pitchFamily="34" charset="0"/>
              </a:rPr>
              <a:t>G4 – krzyż świętego Andrzeja </a:t>
            </a:r>
            <a:br>
              <a:rPr lang="pl-PL" sz="2400" dirty="0">
                <a:latin typeface="Arial" panose="020B0604020202020204" pitchFamily="34" charset="0"/>
                <a:cs typeface="Arial" panose="020B0604020202020204" pitchFamily="34" charset="0"/>
              </a:rPr>
            </a:br>
            <a:r>
              <a:rPr lang="pl-PL" sz="2400" dirty="0">
                <a:latin typeface="Arial" panose="020B0604020202020204" pitchFamily="34" charset="0"/>
                <a:cs typeface="Arial" panose="020B0604020202020204" pitchFamily="34" charset="0"/>
              </a:rPr>
              <a:t>przed przejazdem wielotorowym</a:t>
            </a:r>
          </a:p>
          <a:p>
            <a:pPr marL="0" indent="0">
              <a:spcBef>
                <a:spcPts val="0"/>
              </a:spcBef>
              <a:buNone/>
            </a:pPr>
            <a:r>
              <a:rPr lang="pl-PL" sz="2000" dirty="0" smtClean="0">
                <a:solidFill>
                  <a:schemeClr val="bg1">
                    <a:lumMod val="50000"/>
                  </a:schemeClr>
                </a:solidFill>
                <a:latin typeface="Arial" panose="020B0604020202020204" pitchFamily="34" charset="0"/>
                <a:cs typeface="Arial" panose="020B0604020202020204" pitchFamily="34" charset="0"/>
              </a:rPr>
              <a:t>za </a:t>
            </a:r>
            <a:r>
              <a:rPr lang="pl-PL" sz="2000" dirty="0">
                <a:solidFill>
                  <a:schemeClr val="bg1">
                    <a:lumMod val="50000"/>
                  </a:schemeClr>
                </a:solidFill>
                <a:latin typeface="Arial" panose="020B0604020202020204" pitchFamily="34" charset="0"/>
                <a:cs typeface="Arial" panose="020B0604020202020204" pitchFamily="34" charset="0"/>
              </a:rPr>
              <a:t>ustawienie i czytelność </a:t>
            </a:r>
            <a:r>
              <a:rPr lang="pl-PL" sz="2000" dirty="0" smtClean="0">
                <a:solidFill>
                  <a:schemeClr val="bg1">
                    <a:lumMod val="50000"/>
                  </a:schemeClr>
                </a:solidFill>
                <a:latin typeface="Arial" panose="020B0604020202020204" pitchFamily="34" charset="0"/>
                <a:cs typeface="Arial" panose="020B0604020202020204" pitchFamily="34" charset="0"/>
              </a:rPr>
              <a:t>znaku odpowiadają </a:t>
            </a:r>
            <a:br>
              <a:rPr lang="pl-PL" sz="2000" dirty="0" smtClean="0">
                <a:solidFill>
                  <a:schemeClr val="bg1">
                    <a:lumMod val="50000"/>
                  </a:schemeClr>
                </a:solidFill>
                <a:latin typeface="Arial" panose="020B0604020202020204" pitchFamily="34" charset="0"/>
                <a:cs typeface="Arial" panose="020B0604020202020204" pitchFamily="34" charset="0"/>
              </a:rPr>
            </a:br>
            <a:r>
              <a:rPr lang="pl-PL" sz="2000" dirty="0" smtClean="0">
                <a:solidFill>
                  <a:schemeClr val="bg1">
                    <a:lumMod val="50000"/>
                  </a:schemeClr>
                </a:solidFill>
                <a:latin typeface="Arial" panose="020B0604020202020204" pitchFamily="34" charset="0"/>
                <a:cs typeface="Arial" panose="020B0604020202020204" pitchFamily="34" charset="0"/>
              </a:rPr>
              <a:t>PKP Polskie Linie Kolejowe S.A.</a:t>
            </a:r>
            <a:endParaRPr lang="pl-PL"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79012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670" y="144062"/>
            <a:ext cx="10515600" cy="328210"/>
          </a:xfrm>
        </p:spPr>
        <p:txBody>
          <a:bodyPr>
            <a:noAutofit/>
          </a:bodyPr>
          <a:lstStyle/>
          <a:p>
            <a:r>
              <a:rPr lang="pl-PL" sz="3600" dirty="0" smtClean="0">
                <a:solidFill>
                  <a:schemeClr val="bg1"/>
                </a:solidFill>
                <a:latin typeface="Arial" panose="020B0604020202020204" pitchFamily="34" charset="0"/>
                <a:cs typeface="Arial" panose="020B0604020202020204" pitchFamily="34" charset="0"/>
              </a:rPr>
              <a:t>Znaki występujące przed przejazdami</a:t>
            </a:r>
            <a:endParaRPr lang="pl-PL" sz="3600" dirty="0">
              <a:solidFill>
                <a:schemeClr val="bg1"/>
              </a:solidFill>
              <a:latin typeface="Arial" panose="020B0604020202020204" pitchFamily="34" charset="0"/>
              <a:cs typeface="Arial" panose="020B0604020202020204" pitchFamily="34"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493" y="2353792"/>
            <a:ext cx="2160640" cy="2951686"/>
          </a:xfrm>
          <a:prstGeom prst="rect">
            <a:avLst/>
          </a:prstGeom>
          <a:effectLst>
            <a:outerShdw blurRad="63500" sx="102000" sy="102000" algn="ctr" rotWithShape="0">
              <a:prstClr val="black">
                <a:alpha val="40000"/>
              </a:prstClr>
            </a:outerShdw>
          </a:effectLst>
        </p:spPr>
      </p:pic>
      <p:sp>
        <p:nvSpPr>
          <p:cNvPr id="6" name="Równoległobok 5"/>
          <p:cNvSpPr/>
          <p:nvPr/>
        </p:nvSpPr>
        <p:spPr>
          <a:xfrm>
            <a:off x="5757334" y="3338569"/>
            <a:ext cx="499533" cy="982133"/>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75000"/>
                </a:schemeClr>
              </a:solidFill>
            </a:endParaRPr>
          </a:p>
        </p:txBody>
      </p:sp>
      <p:sp>
        <p:nvSpPr>
          <p:cNvPr id="7" name="Symbol zastępczy zawartości 2"/>
          <p:cNvSpPr txBox="1">
            <a:spLocks/>
          </p:cNvSpPr>
          <p:nvPr/>
        </p:nvSpPr>
        <p:spPr>
          <a:xfrm>
            <a:off x="6256867" y="3338569"/>
            <a:ext cx="5676053" cy="19648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pl-PL" sz="2400" dirty="0">
                <a:latin typeface="Arial" panose="020B0604020202020204" pitchFamily="34" charset="0"/>
                <a:cs typeface="Arial" panose="020B0604020202020204" pitchFamily="34" charset="0"/>
              </a:rPr>
              <a:t>G2 – tabliczka „sieć pod napięciem”</a:t>
            </a:r>
          </a:p>
          <a:p>
            <a:pPr marL="0" indent="0">
              <a:spcBef>
                <a:spcPts val="0"/>
              </a:spcBef>
              <a:spcAft>
                <a:spcPts val="600"/>
              </a:spcAft>
              <a:buNone/>
            </a:pPr>
            <a:r>
              <a:rPr lang="pl-PL" sz="2400" dirty="0">
                <a:latin typeface="Arial" panose="020B0604020202020204" pitchFamily="34" charset="0"/>
                <a:cs typeface="Arial" panose="020B0604020202020204" pitchFamily="34" charset="0"/>
              </a:rPr>
              <a:t>ustawiana przed przejazdami </a:t>
            </a:r>
          </a:p>
          <a:p>
            <a:pPr marL="0" indent="0">
              <a:spcBef>
                <a:spcPts val="0"/>
              </a:spcBef>
              <a:spcAft>
                <a:spcPts val="600"/>
              </a:spcAft>
              <a:buNone/>
            </a:pPr>
            <a:r>
              <a:rPr lang="pl-PL" sz="2400" dirty="0">
                <a:latin typeface="Arial" panose="020B0604020202020204" pitchFamily="34" charset="0"/>
                <a:cs typeface="Arial" panose="020B0604020202020204" pitchFamily="34" charset="0"/>
              </a:rPr>
              <a:t>na liniach zelektryfikowanych</a:t>
            </a:r>
          </a:p>
          <a:p>
            <a:pPr marL="0" indent="0">
              <a:spcBef>
                <a:spcPts val="0"/>
              </a:spcBef>
              <a:buNone/>
            </a:pPr>
            <a:r>
              <a:rPr lang="pl-PL" sz="2000" dirty="0" smtClean="0">
                <a:solidFill>
                  <a:schemeClr val="bg1">
                    <a:lumMod val="50000"/>
                  </a:schemeClr>
                </a:solidFill>
                <a:latin typeface="Arial" panose="020B0604020202020204" pitchFamily="34" charset="0"/>
                <a:cs typeface="Arial" panose="020B0604020202020204" pitchFamily="34" charset="0"/>
              </a:rPr>
              <a:t>za </a:t>
            </a:r>
            <a:r>
              <a:rPr lang="pl-PL" sz="2000" dirty="0">
                <a:solidFill>
                  <a:schemeClr val="bg1">
                    <a:lumMod val="50000"/>
                  </a:schemeClr>
                </a:solidFill>
                <a:latin typeface="Arial" panose="020B0604020202020204" pitchFamily="34" charset="0"/>
                <a:cs typeface="Arial" panose="020B0604020202020204" pitchFamily="34" charset="0"/>
              </a:rPr>
              <a:t>ustawienie i czytelność </a:t>
            </a:r>
            <a:r>
              <a:rPr lang="pl-PL" sz="2000" dirty="0" smtClean="0">
                <a:solidFill>
                  <a:schemeClr val="bg1">
                    <a:lumMod val="50000"/>
                  </a:schemeClr>
                </a:solidFill>
                <a:latin typeface="Arial" panose="020B0604020202020204" pitchFamily="34" charset="0"/>
                <a:cs typeface="Arial" panose="020B0604020202020204" pitchFamily="34" charset="0"/>
              </a:rPr>
              <a:t>znaku odpowiadają </a:t>
            </a:r>
            <a:br>
              <a:rPr lang="pl-PL" sz="2000" dirty="0" smtClean="0">
                <a:solidFill>
                  <a:schemeClr val="bg1">
                    <a:lumMod val="50000"/>
                  </a:schemeClr>
                </a:solidFill>
                <a:latin typeface="Arial" panose="020B0604020202020204" pitchFamily="34" charset="0"/>
                <a:cs typeface="Arial" panose="020B0604020202020204" pitchFamily="34" charset="0"/>
              </a:rPr>
            </a:br>
            <a:r>
              <a:rPr lang="pl-PL" sz="2000" dirty="0" smtClean="0">
                <a:solidFill>
                  <a:schemeClr val="bg1">
                    <a:lumMod val="50000"/>
                  </a:schemeClr>
                </a:solidFill>
                <a:latin typeface="Arial" panose="020B0604020202020204" pitchFamily="34" charset="0"/>
                <a:cs typeface="Arial" panose="020B0604020202020204" pitchFamily="34" charset="0"/>
              </a:rPr>
              <a:t>PKP Polskie Linie Kolejowe S.A.</a:t>
            </a:r>
            <a:endParaRPr lang="pl-PL"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5976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670" y="144062"/>
            <a:ext cx="10515600" cy="328210"/>
          </a:xfrm>
        </p:spPr>
        <p:txBody>
          <a:bodyPr>
            <a:noAutofit/>
          </a:bodyPr>
          <a:lstStyle/>
          <a:p>
            <a:r>
              <a:rPr lang="pl-PL" sz="2800" dirty="0" smtClean="0">
                <a:solidFill>
                  <a:schemeClr val="bg1"/>
                </a:solidFill>
                <a:latin typeface="Arial" panose="020B0604020202020204" pitchFamily="34" charset="0"/>
                <a:cs typeface="Arial" panose="020B0604020202020204" pitchFamily="34" charset="0"/>
              </a:rPr>
              <a:t>Zabezpieczenia występujące przed przejazdami</a:t>
            </a:r>
            <a:endParaRPr lang="pl-PL" sz="2800" dirty="0">
              <a:solidFill>
                <a:schemeClr val="bg1"/>
              </a:solidFill>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7230532" y="2393342"/>
            <a:ext cx="4622802" cy="1110837"/>
          </a:xfrm>
        </p:spPr>
        <p:txBody>
          <a:bodyPr>
            <a:noAutofit/>
          </a:bodyPr>
          <a:lstStyle/>
          <a:p>
            <a:pPr marL="0" indent="0">
              <a:lnSpc>
                <a:spcPct val="100000"/>
              </a:lnSpc>
              <a:spcBef>
                <a:spcPts val="0"/>
              </a:spcBef>
              <a:spcAft>
                <a:spcPts val="600"/>
              </a:spcAft>
              <a:buNone/>
            </a:pPr>
            <a:r>
              <a:rPr lang="pl-PL" sz="2400" dirty="0">
                <a:latin typeface="Arial" panose="020B0604020202020204" pitchFamily="34" charset="0"/>
                <a:cs typeface="Arial" panose="020B0604020202020204" pitchFamily="34" charset="0"/>
              </a:rPr>
              <a:t>r</a:t>
            </a:r>
            <a:r>
              <a:rPr lang="pl-PL" sz="2400" dirty="0" smtClean="0">
                <a:latin typeface="Arial" panose="020B0604020202020204" pitchFamily="34" charset="0"/>
                <a:cs typeface="Arial" panose="020B0604020202020204" pitchFamily="34" charset="0"/>
              </a:rPr>
              <a:t>ogatki – mają zastosowanie </a:t>
            </a:r>
            <a:br>
              <a:rPr lang="pl-PL" sz="2400" dirty="0" smtClean="0">
                <a:latin typeface="Arial" panose="020B0604020202020204" pitchFamily="34" charset="0"/>
                <a:cs typeface="Arial" panose="020B0604020202020204" pitchFamily="34" charset="0"/>
              </a:rPr>
            </a:br>
            <a:r>
              <a:rPr lang="pl-PL" sz="2400" dirty="0" smtClean="0">
                <a:latin typeface="Arial" panose="020B0604020202020204" pitchFamily="34" charset="0"/>
                <a:cs typeface="Arial" panose="020B0604020202020204" pitchFamily="34" charset="0"/>
              </a:rPr>
              <a:t>na przejazdach kat. A i B</a:t>
            </a:r>
          </a:p>
          <a:p>
            <a:pPr marL="0" indent="0">
              <a:lnSpc>
                <a:spcPct val="120000"/>
              </a:lnSpc>
              <a:buNone/>
            </a:pPr>
            <a:endParaRPr lang="pl-PL" sz="2400" dirty="0" smtClean="0">
              <a:latin typeface="Arial" panose="020B0604020202020204" pitchFamily="34" charset="0"/>
              <a:cs typeface="Arial" panose="020B0604020202020204" pitchFamily="34" charset="0"/>
            </a:endParaRPr>
          </a:p>
          <a:p>
            <a:pPr marL="0" indent="0">
              <a:lnSpc>
                <a:spcPct val="100000"/>
              </a:lnSpc>
              <a:spcBef>
                <a:spcPts val="0"/>
              </a:spcBef>
              <a:spcAft>
                <a:spcPts val="600"/>
              </a:spcAft>
              <a:buNone/>
            </a:pPr>
            <a:r>
              <a:rPr lang="pl-PL" sz="2400" dirty="0" smtClean="0">
                <a:latin typeface="Arial" panose="020B0604020202020204" pitchFamily="34" charset="0"/>
                <a:cs typeface="Arial" panose="020B0604020202020204" pitchFamily="34" charset="0"/>
              </a:rPr>
              <a:t>sygnalizacja – ma zastosowanie na przejazdach kat. B i C </a:t>
            </a:r>
            <a:br>
              <a:rPr lang="pl-PL" sz="2400" dirty="0" smtClean="0">
                <a:latin typeface="Arial" panose="020B0604020202020204" pitchFamily="34" charset="0"/>
                <a:cs typeface="Arial" panose="020B0604020202020204" pitchFamily="34" charset="0"/>
              </a:rPr>
            </a:br>
            <a:r>
              <a:rPr lang="pl-PL" sz="2400" dirty="0" smtClean="0">
                <a:latin typeface="Arial" panose="020B0604020202020204" pitchFamily="34" charset="0"/>
                <a:cs typeface="Arial" panose="020B0604020202020204" pitchFamily="34" charset="0"/>
              </a:rPr>
              <a:t>oraz niektórych kat. A</a:t>
            </a:r>
            <a:endParaRPr lang="pl-PL" sz="2400" dirty="0">
              <a:latin typeface="Arial" panose="020B0604020202020204" pitchFamily="34" charset="0"/>
              <a:cs typeface="Arial" panose="020B0604020202020204" pitchFamily="34" charset="0"/>
            </a:endParaRPr>
          </a:p>
        </p:txBody>
      </p:sp>
      <p:sp>
        <p:nvSpPr>
          <p:cNvPr id="5" name="Równoległobok 4"/>
          <p:cNvSpPr/>
          <p:nvPr/>
        </p:nvSpPr>
        <p:spPr>
          <a:xfrm>
            <a:off x="6629398" y="3338569"/>
            <a:ext cx="499533" cy="982133"/>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75000"/>
                </a:schemeClr>
              </a:solidFill>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227" y="3140785"/>
            <a:ext cx="5623571" cy="137769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546345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670" y="144062"/>
            <a:ext cx="10515600" cy="328210"/>
          </a:xfrm>
        </p:spPr>
        <p:txBody>
          <a:bodyPr>
            <a:normAutofit fontScale="90000"/>
          </a:bodyPr>
          <a:lstStyle/>
          <a:p>
            <a:r>
              <a:rPr lang="pl-PL" dirty="0" smtClean="0">
                <a:solidFill>
                  <a:schemeClr val="bg1"/>
                </a:solidFill>
                <a:latin typeface="Arial" panose="020B0604020202020204" pitchFamily="34" charset="0"/>
                <a:cs typeface="Arial" panose="020B0604020202020204" pitchFamily="34" charset="0"/>
              </a:rPr>
              <a:t>Pociąg a samochód</a:t>
            </a:r>
            <a:endParaRPr lang="pl-PL" dirty="0">
              <a:solidFill>
                <a:schemeClr val="bg1"/>
              </a:solidFill>
              <a:latin typeface="Arial" panose="020B0604020202020204" pitchFamily="34" charset="0"/>
              <a:cs typeface="Arial" panose="020B0604020202020204" pitchFamily="34"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351" y="1036078"/>
            <a:ext cx="4399083" cy="2627370"/>
          </a:xfrm>
          <a:prstGeom prst="rect">
            <a:avLst/>
          </a:prstGeom>
        </p:spPr>
      </p:pic>
      <p:sp>
        <p:nvSpPr>
          <p:cNvPr id="5" name="Równoległobok 4"/>
          <p:cNvSpPr/>
          <p:nvPr/>
        </p:nvSpPr>
        <p:spPr>
          <a:xfrm>
            <a:off x="6966074" y="962451"/>
            <a:ext cx="1187712" cy="2627370"/>
          </a:xfrm>
          <a:prstGeom prst="parallelogram">
            <a:avLst>
              <a:gd name="adj" fmla="val 87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75000"/>
                </a:schemeClr>
              </a:solidFill>
            </a:endParaRPr>
          </a:p>
        </p:txBody>
      </p:sp>
      <p:sp>
        <p:nvSpPr>
          <p:cNvPr id="7" name="pole tekstowe 6"/>
          <p:cNvSpPr txBox="1"/>
          <p:nvPr/>
        </p:nvSpPr>
        <p:spPr>
          <a:xfrm>
            <a:off x="8029198" y="1607140"/>
            <a:ext cx="2911887" cy="1477328"/>
          </a:xfrm>
          <a:prstGeom prst="rect">
            <a:avLst/>
          </a:prstGeom>
          <a:noFill/>
        </p:spPr>
        <p:txBody>
          <a:bodyPr wrap="none" rtlCol="0">
            <a:spAutoFit/>
          </a:bodyPr>
          <a:lstStyle/>
          <a:p>
            <a:r>
              <a:rPr lang="pl-PL" dirty="0" smtClean="0">
                <a:latin typeface="Arial" panose="020B0604020202020204" pitchFamily="34" charset="0"/>
                <a:cs typeface="Arial" panose="020B0604020202020204" pitchFamily="34" charset="0"/>
              </a:rPr>
              <a:t>Siła, z jaką pociąg</a:t>
            </a:r>
          </a:p>
          <a:p>
            <a:r>
              <a:rPr lang="pl-PL" dirty="0" smtClean="0">
                <a:latin typeface="Arial" panose="020B0604020202020204" pitchFamily="34" charset="0"/>
                <a:cs typeface="Arial" panose="020B0604020202020204" pitchFamily="34" charset="0"/>
              </a:rPr>
              <a:t>miażdży samochód,</a:t>
            </a:r>
          </a:p>
          <a:p>
            <a:r>
              <a:rPr lang="pl-PL" dirty="0" smtClean="0">
                <a:latin typeface="Arial" panose="020B0604020202020204" pitchFamily="34" charset="0"/>
                <a:cs typeface="Arial" panose="020B0604020202020204" pitchFamily="34" charset="0"/>
              </a:rPr>
              <a:t>jest porównywalna do siły, </a:t>
            </a:r>
          </a:p>
          <a:p>
            <a:r>
              <a:rPr lang="pl-PL" dirty="0" smtClean="0">
                <a:latin typeface="Arial" panose="020B0604020202020204" pitchFamily="34" charset="0"/>
                <a:cs typeface="Arial" panose="020B0604020202020204" pitchFamily="34" charset="0"/>
              </a:rPr>
              <a:t>z jaką samochód miażdży </a:t>
            </a:r>
          </a:p>
          <a:p>
            <a:r>
              <a:rPr lang="pl-PL" dirty="0" smtClean="0">
                <a:latin typeface="Arial" panose="020B0604020202020204" pitchFamily="34" charset="0"/>
                <a:cs typeface="Arial" panose="020B0604020202020204" pitchFamily="34" charset="0"/>
              </a:rPr>
              <a:t>aluminiową puszkę.</a:t>
            </a:r>
            <a:endParaRPr lang="pl-PL" dirty="0">
              <a:latin typeface="Arial" panose="020B0604020202020204" pitchFamily="34" charset="0"/>
              <a:cs typeface="Arial" panose="020B0604020202020204" pitchFamily="34" charset="0"/>
            </a:endParaRPr>
          </a:p>
        </p:txBody>
      </p:sp>
      <p:sp>
        <p:nvSpPr>
          <p:cNvPr id="9" name="Równoległobok 8"/>
          <p:cNvSpPr/>
          <p:nvPr/>
        </p:nvSpPr>
        <p:spPr>
          <a:xfrm>
            <a:off x="6966074" y="3761457"/>
            <a:ext cx="1187712" cy="2627370"/>
          </a:xfrm>
          <a:prstGeom prst="parallelogram">
            <a:avLst>
              <a:gd name="adj" fmla="val 87758"/>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75000"/>
                </a:schemeClr>
              </a:solidFill>
            </a:endParaRPr>
          </a:p>
        </p:txBody>
      </p:sp>
      <p:sp>
        <p:nvSpPr>
          <p:cNvPr id="10" name="pole tekstowe 9"/>
          <p:cNvSpPr txBox="1"/>
          <p:nvPr/>
        </p:nvSpPr>
        <p:spPr>
          <a:xfrm>
            <a:off x="8029198" y="4109768"/>
            <a:ext cx="3531736" cy="2031325"/>
          </a:xfrm>
          <a:prstGeom prst="rect">
            <a:avLst/>
          </a:prstGeom>
          <a:noFill/>
        </p:spPr>
        <p:txBody>
          <a:bodyPr wrap="none" rtlCol="0">
            <a:spAutoFit/>
          </a:bodyPr>
          <a:lstStyle/>
          <a:p>
            <a:r>
              <a:rPr lang="pl-PL" dirty="0" smtClean="0">
                <a:latin typeface="Arial" panose="020B0604020202020204" pitchFamily="34" charset="0"/>
                <a:cs typeface="Arial" panose="020B0604020202020204" pitchFamily="34" charset="0"/>
              </a:rPr>
              <a:t>Droga hamowania pociągu </a:t>
            </a:r>
          </a:p>
          <a:p>
            <a:r>
              <a:rPr lang="pl-PL" dirty="0">
                <a:latin typeface="Arial" panose="020B0604020202020204" pitchFamily="34" charset="0"/>
                <a:cs typeface="Arial" panose="020B0604020202020204" pitchFamily="34" charset="0"/>
              </a:rPr>
              <a:t>j</a:t>
            </a:r>
            <a:r>
              <a:rPr lang="pl-PL" dirty="0" smtClean="0">
                <a:latin typeface="Arial" panose="020B0604020202020204" pitchFamily="34" charset="0"/>
                <a:cs typeface="Arial" panose="020B0604020202020204" pitchFamily="34" charset="0"/>
              </a:rPr>
              <a:t>adącego z v=160 km/h </a:t>
            </a:r>
          </a:p>
          <a:p>
            <a:r>
              <a:rPr lang="pl-PL" dirty="0" smtClean="0">
                <a:latin typeface="Arial" panose="020B0604020202020204" pitchFamily="34" charset="0"/>
                <a:cs typeface="Arial" panose="020B0604020202020204" pitchFamily="34" charset="0"/>
              </a:rPr>
              <a:t>może wynieść nawet do 1300 m;</a:t>
            </a:r>
          </a:p>
          <a:p>
            <a:r>
              <a:rPr lang="pl-PL" dirty="0" smtClean="0">
                <a:latin typeface="Arial" panose="020B0604020202020204" pitchFamily="34" charset="0"/>
                <a:cs typeface="Arial" panose="020B0604020202020204" pitchFamily="34" charset="0"/>
              </a:rPr>
              <a:t>to tyle, ile 13 długości </a:t>
            </a:r>
          </a:p>
          <a:p>
            <a:r>
              <a:rPr lang="pl-PL" dirty="0" smtClean="0">
                <a:latin typeface="Arial" panose="020B0604020202020204" pitchFamily="34" charset="0"/>
                <a:cs typeface="Arial" panose="020B0604020202020204" pitchFamily="34" charset="0"/>
              </a:rPr>
              <a:t>boisk do piłki nożnej, </a:t>
            </a:r>
          </a:p>
          <a:p>
            <a:r>
              <a:rPr lang="pl-PL" dirty="0">
                <a:latin typeface="Arial" panose="020B0604020202020204" pitchFamily="34" charset="0"/>
                <a:cs typeface="Arial" panose="020B0604020202020204" pitchFamily="34" charset="0"/>
              </a:rPr>
              <a:t>d</a:t>
            </a:r>
            <a:r>
              <a:rPr lang="pl-PL" dirty="0" smtClean="0">
                <a:latin typeface="Arial" panose="020B0604020202020204" pitchFamily="34" charset="0"/>
                <a:cs typeface="Arial" panose="020B0604020202020204" pitchFamily="34" charset="0"/>
              </a:rPr>
              <a:t>roga hamowania samochodu* </a:t>
            </a:r>
          </a:p>
          <a:p>
            <a:r>
              <a:rPr lang="pl-PL" dirty="0">
                <a:latin typeface="Arial" panose="020B0604020202020204" pitchFamily="34" charset="0"/>
                <a:cs typeface="Arial" panose="020B0604020202020204" pitchFamily="34" charset="0"/>
              </a:rPr>
              <a:t>j</a:t>
            </a:r>
            <a:r>
              <a:rPr lang="pl-PL" dirty="0" smtClean="0">
                <a:latin typeface="Arial" panose="020B0604020202020204" pitchFamily="34" charset="0"/>
                <a:cs typeface="Arial" panose="020B0604020202020204" pitchFamily="34" charset="0"/>
              </a:rPr>
              <a:t>est 13x krótsza. </a:t>
            </a:r>
            <a:endParaRPr lang="pl-PL" dirty="0">
              <a:latin typeface="Arial" panose="020B0604020202020204" pitchFamily="34" charset="0"/>
              <a:cs typeface="Arial" panose="020B0604020202020204" pitchFamily="34" charset="0"/>
            </a:endParaRPr>
          </a:p>
        </p:txBody>
      </p:sp>
      <p:sp>
        <p:nvSpPr>
          <p:cNvPr id="12" name="pole tekstowe 11"/>
          <p:cNvSpPr txBox="1"/>
          <p:nvPr/>
        </p:nvSpPr>
        <p:spPr>
          <a:xfrm>
            <a:off x="1396628" y="6358735"/>
            <a:ext cx="5521063" cy="276999"/>
          </a:xfrm>
          <a:prstGeom prst="rect">
            <a:avLst/>
          </a:prstGeom>
          <a:noFill/>
        </p:spPr>
        <p:txBody>
          <a:bodyPr wrap="none" rtlCol="0">
            <a:spAutoFit/>
          </a:bodyPr>
          <a:lstStyle/>
          <a:p>
            <a:r>
              <a:rPr lang="pl-PL" sz="1200" dirty="0" smtClean="0">
                <a:latin typeface="Arial" panose="020B0604020202020204" pitchFamily="34" charset="0"/>
                <a:cs typeface="Arial" panose="020B0604020202020204" pitchFamily="34" charset="0"/>
              </a:rPr>
              <a:t>* łączny dystans przejeżdżany w trakcie reakcji i hamowania przy v=100km/h</a:t>
            </a:r>
            <a:endParaRPr lang="pl-PL" sz="1200" dirty="0">
              <a:latin typeface="Arial" panose="020B0604020202020204" pitchFamily="34" charset="0"/>
              <a:cs typeface="Arial" panose="020B0604020202020204" pitchFamily="34" charset="0"/>
            </a:endParaRPr>
          </a:p>
        </p:txBody>
      </p:sp>
      <p:pic>
        <p:nvPicPr>
          <p:cNvPr id="3" name="Obraz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8351" y="4139536"/>
            <a:ext cx="6394043" cy="2020110"/>
          </a:xfrm>
          <a:prstGeom prst="rect">
            <a:avLst/>
          </a:prstGeom>
        </p:spPr>
      </p:pic>
    </p:spTree>
    <p:extLst>
      <p:ext uri="{BB962C8B-B14F-4D97-AF65-F5344CB8AC3E}">
        <p14:creationId xmlns:p14="http://schemas.microsoft.com/office/powerpoint/2010/main" val="22791094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144062"/>
            <a:ext cx="10515600" cy="328210"/>
          </a:xfrm>
        </p:spPr>
        <p:txBody>
          <a:bodyPr>
            <a:noAutofit/>
          </a:bodyPr>
          <a:lstStyle/>
          <a:p>
            <a:r>
              <a:rPr lang="pl-PL" sz="3600" dirty="0" smtClean="0">
                <a:solidFill>
                  <a:schemeClr val="bg1"/>
                </a:solidFill>
                <a:latin typeface="Arial" panose="020B0604020202020204" pitchFamily="34" charset="0"/>
                <a:cs typeface="Arial" panose="020B0604020202020204" pitchFamily="34" charset="0"/>
              </a:rPr>
              <a:t>10 niewłaściwych zachowań kierowców</a:t>
            </a:r>
            <a:endParaRPr lang="pl-PL" sz="3600" dirty="0">
              <a:solidFill>
                <a:schemeClr val="bg1"/>
              </a:solidFill>
              <a:latin typeface="Arial" panose="020B0604020202020204" pitchFamily="34" charset="0"/>
              <a:cs typeface="Arial" panose="020B0604020202020204" pitchFamily="34" charset="0"/>
            </a:endParaRPr>
          </a:p>
        </p:txBody>
      </p:sp>
      <p:sp>
        <p:nvSpPr>
          <p:cNvPr id="3" name="pole tekstowe 2"/>
          <p:cNvSpPr txBox="1"/>
          <p:nvPr/>
        </p:nvSpPr>
        <p:spPr>
          <a:xfrm>
            <a:off x="880534" y="1544561"/>
            <a:ext cx="10907153" cy="4154984"/>
          </a:xfrm>
          <a:prstGeom prst="rect">
            <a:avLst/>
          </a:prstGeom>
          <a:noFill/>
        </p:spPr>
        <p:txBody>
          <a:bodyPr wrap="none" rtlCol="0">
            <a:spAutoFit/>
          </a:bodyPr>
          <a:lstStyle/>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ignorowanie </a:t>
            </a:r>
            <a:r>
              <a:rPr lang="pl-PL" sz="2400" dirty="0">
                <a:latin typeface="Arial" panose="020B0604020202020204" pitchFamily="34" charset="0"/>
                <a:cs typeface="Arial" panose="020B0604020202020204" pitchFamily="34" charset="0"/>
              </a:rPr>
              <a:t>znaku STOP </a:t>
            </a:r>
          </a:p>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wjazd </a:t>
            </a:r>
            <a:r>
              <a:rPr lang="pl-PL" sz="2400" dirty="0">
                <a:latin typeface="Arial" panose="020B0604020202020204" pitchFamily="34" charset="0"/>
                <a:cs typeface="Arial" panose="020B0604020202020204" pitchFamily="34" charset="0"/>
              </a:rPr>
              <a:t>na przejazd pomimo włączonej sygnalizacji </a:t>
            </a:r>
            <a:r>
              <a:rPr lang="pl-PL" sz="2400" dirty="0" smtClean="0">
                <a:latin typeface="Arial" panose="020B0604020202020204" pitchFamily="34" charset="0"/>
                <a:cs typeface="Arial" panose="020B0604020202020204" pitchFamily="34" charset="0"/>
              </a:rPr>
              <a:t>ostrzegawczej</a:t>
            </a:r>
            <a:endParaRPr lang="pl-PL"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wjazd </a:t>
            </a:r>
            <a:r>
              <a:rPr lang="pl-PL" sz="2400" dirty="0">
                <a:latin typeface="Arial" panose="020B0604020202020204" pitchFamily="34" charset="0"/>
                <a:cs typeface="Arial" panose="020B0604020202020204" pitchFamily="34" charset="0"/>
              </a:rPr>
              <a:t>na przejazd przy zamykających się </a:t>
            </a:r>
            <a:r>
              <a:rPr lang="pl-PL" sz="2400" dirty="0" smtClean="0">
                <a:latin typeface="Arial" panose="020B0604020202020204" pitchFamily="34" charset="0"/>
                <a:cs typeface="Arial" panose="020B0604020202020204" pitchFamily="34" charset="0"/>
              </a:rPr>
              <a:t>rogatkach</a:t>
            </a:r>
            <a:endParaRPr lang="pl-PL"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omijanie </a:t>
            </a:r>
            <a:r>
              <a:rPr lang="pl-PL" sz="2400" dirty="0">
                <a:latin typeface="Arial" panose="020B0604020202020204" pitchFamily="34" charset="0"/>
                <a:cs typeface="Arial" panose="020B0604020202020204" pitchFamily="34" charset="0"/>
              </a:rPr>
              <a:t>zamkniętych rogatek</a:t>
            </a:r>
          </a:p>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wjazd </a:t>
            </a:r>
            <a:r>
              <a:rPr lang="pl-PL" sz="2400" dirty="0">
                <a:latin typeface="Arial" panose="020B0604020202020204" pitchFamily="34" charset="0"/>
                <a:cs typeface="Arial" panose="020B0604020202020204" pitchFamily="34" charset="0"/>
              </a:rPr>
              <a:t>na przejazd przy otwierających się rogatkach</a:t>
            </a:r>
          </a:p>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wjazd </a:t>
            </a:r>
            <a:r>
              <a:rPr lang="pl-PL" sz="2400" dirty="0">
                <a:latin typeface="Arial" panose="020B0604020202020204" pitchFamily="34" charset="0"/>
                <a:cs typeface="Arial" panose="020B0604020202020204" pitchFamily="34" charset="0"/>
              </a:rPr>
              <a:t>na przejazd pomimo zbliżającego się pociągu </a:t>
            </a:r>
          </a:p>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wjazd </a:t>
            </a:r>
            <a:r>
              <a:rPr lang="pl-PL" sz="2400" dirty="0">
                <a:latin typeface="Arial" panose="020B0604020202020204" pitchFamily="34" charset="0"/>
                <a:cs typeface="Arial" panose="020B0604020202020204" pitchFamily="34" charset="0"/>
              </a:rPr>
              <a:t>na przejazd bez uprzedniego upewnienia się, że nie nadjeżdża pociąg</a:t>
            </a:r>
          </a:p>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wjazd </a:t>
            </a:r>
            <a:r>
              <a:rPr lang="pl-PL" sz="2400" dirty="0">
                <a:latin typeface="Arial" panose="020B0604020202020204" pitchFamily="34" charset="0"/>
                <a:cs typeface="Arial" panose="020B0604020202020204" pitchFamily="34" charset="0"/>
              </a:rPr>
              <a:t>na przejazd pomimo braku możliwości kontynuowania dalszej jazdy</a:t>
            </a:r>
          </a:p>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jazda </a:t>
            </a:r>
            <a:r>
              <a:rPr lang="pl-PL" sz="2400" dirty="0">
                <a:latin typeface="Arial" panose="020B0604020202020204" pitchFamily="34" charset="0"/>
                <a:cs typeface="Arial" panose="020B0604020202020204" pitchFamily="34" charset="0"/>
              </a:rPr>
              <a:t>„na pamięć”, czyli „po tych torach nic nie jeździ” </a:t>
            </a:r>
            <a:endParaRPr lang="pl-PL" sz="2400" dirty="0" smtClean="0">
              <a:latin typeface="Arial" panose="020B0604020202020204" pitchFamily="34" charset="0"/>
              <a:cs typeface="Arial" panose="020B0604020202020204" pitchFamily="34" charset="0"/>
            </a:endParaRPr>
          </a:p>
          <a:p>
            <a:pPr marL="271463"/>
            <a:r>
              <a:rPr lang="pl-PL" sz="2400" dirty="0" smtClean="0">
                <a:latin typeface="Arial" panose="020B0604020202020204" pitchFamily="34" charset="0"/>
                <a:cs typeface="Arial" panose="020B0604020202020204" pitchFamily="34" charset="0"/>
              </a:rPr>
              <a:t>lub </a:t>
            </a:r>
            <a:r>
              <a:rPr lang="pl-PL" sz="2400" dirty="0">
                <a:latin typeface="Arial" panose="020B0604020202020204" pitchFamily="34" charset="0"/>
                <a:cs typeface="Arial" panose="020B0604020202020204" pitchFamily="34" charset="0"/>
              </a:rPr>
              <a:t>„o tej porze nic nie jeździ</a:t>
            </a:r>
            <a:r>
              <a:rPr lang="pl-PL" sz="2400"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wjeżdżanie w zamknięte rogatki</a:t>
            </a:r>
          </a:p>
        </p:txBody>
      </p:sp>
    </p:spTree>
    <p:extLst>
      <p:ext uri="{BB962C8B-B14F-4D97-AF65-F5344CB8AC3E}">
        <p14:creationId xmlns:p14="http://schemas.microsoft.com/office/powerpoint/2010/main" val="38187938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670" y="144062"/>
            <a:ext cx="10515600" cy="328210"/>
          </a:xfrm>
        </p:spPr>
        <p:txBody>
          <a:bodyPr>
            <a:normAutofit fontScale="90000"/>
          </a:bodyPr>
          <a:lstStyle/>
          <a:p>
            <a:r>
              <a:rPr lang="pl-PL" dirty="0" smtClean="0">
                <a:solidFill>
                  <a:schemeClr val="bg1"/>
                </a:solidFill>
                <a:latin typeface="Arial" panose="020B0604020202020204" pitchFamily="34" charset="0"/>
                <a:cs typeface="Arial" panose="020B0604020202020204" pitchFamily="34" charset="0"/>
              </a:rPr>
              <a:t>Pożądane zachowania kierowców</a:t>
            </a:r>
            <a:endParaRPr lang="pl-PL" dirty="0">
              <a:solidFill>
                <a:schemeClr val="bg1"/>
              </a:solidFill>
              <a:latin typeface="Arial" panose="020B0604020202020204" pitchFamily="34" charset="0"/>
              <a:cs typeface="Arial" panose="020B0604020202020204" pitchFamily="34" charset="0"/>
            </a:endParaRPr>
          </a:p>
        </p:txBody>
      </p:sp>
      <p:sp>
        <p:nvSpPr>
          <p:cNvPr id="3" name="pole tekstowe 2"/>
          <p:cNvSpPr txBox="1"/>
          <p:nvPr/>
        </p:nvSpPr>
        <p:spPr>
          <a:xfrm>
            <a:off x="841974" y="1263081"/>
            <a:ext cx="11103039" cy="4524315"/>
          </a:xfrm>
          <a:prstGeom prst="rect">
            <a:avLst/>
          </a:prstGeom>
          <a:noFill/>
        </p:spPr>
        <p:txBody>
          <a:bodyPr wrap="none" rtlCol="0">
            <a:spAutoFit/>
          </a:bodyPr>
          <a:lstStyle/>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zachowanie odpowiedniej odległości przed poprzedzającym samochodem, </a:t>
            </a:r>
          </a:p>
          <a:p>
            <a:r>
              <a:rPr lang="pl-PL" sz="2400" dirty="0" smtClean="0">
                <a:latin typeface="Arial" panose="020B0604020202020204" pitchFamily="34" charset="0"/>
                <a:cs typeface="Arial" panose="020B0604020202020204" pitchFamily="34" charset="0"/>
              </a:rPr>
              <a:t>ma na celu zapobieganie sytuacjom, w których kierowca jadący z tyłu zostaje </a:t>
            </a:r>
          </a:p>
          <a:p>
            <a:r>
              <a:rPr lang="pl-PL" sz="2400" dirty="0" smtClean="0">
                <a:latin typeface="Arial" panose="020B0604020202020204" pitchFamily="34" charset="0"/>
                <a:cs typeface="Arial" panose="020B0604020202020204" pitchFamily="34" charset="0"/>
              </a:rPr>
              <a:t>„uwięziony” na przejeździe z powodu braku możliwości kontynuowania jazdy</a:t>
            </a:r>
          </a:p>
          <a:p>
            <a:pPr marL="285750" indent="-285750">
              <a:buFont typeface="Arial" panose="020B0604020202020204" pitchFamily="34" charset="0"/>
              <a:buChar char="•"/>
            </a:pPr>
            <a:endParaRPr lang="pl-PL"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co zrobić gdy już się zostanie „zamkniętym” na przejeździe? </a:t>
            </a:r>
          </a:p>
          <a:p>
            <a:pPr marL="501650" indent="-342900">
              <a:buFont typeface="Courier New" panose="02070309020205020404" pitchFamily="49" charset="0"/>
              <a:buChar char="o"/>
            </a:pPr>
            <a:r>
              <a:rPr lang="pl-PL" sz="2400" dirty="0" smtClean="0">
                <a:latin typeface="Arial" panose="020B0604020202020204" pitchFamily="34" charset="0"/>
                <a:cs typeface="Arial" panose="020B0604020202020204" pitchFamily="34" charset="0"/>
              </a:rPr>
              <a:t>wyłamać rogatkę</a:t>
            </a:r>
          </a:p>
          <a:p>
            <a:pPr marL="501650" indent="-342900">
              <a:buFont typeface="Courier New" panose="02070309020205020404" pitchFamily="49" charset="0"/>
              <a:buChar char="o"/>
            </a:pPr>
            <a:r>
              <a:rPr lang="pl-PL" sz="2400" dirty="0" smtClean="0">
                <a:latin typeface="Arial" panose="020B0604020202020204" pitchFamily="34" charset="0"/>
                <a:cs typeface="Arial" panose="020B0604020202020204" pitchFamily="34" charset="0"/>
              </a:rPr>
              <a:t>w momencie, gdy samochód jest unieruchomiony:</a:t>
            </a:r>
          </a:p>
          <a:p>
            <a:pPr marL="684213" indent="-342900">
              <a:buFont typeface="Wingdings" panose="05000000000000000000" pitchFamily="2" charset="2"/>
              <a:buChar char="§"/>
            </a:pPr>
            <a:r>
              <a:rPr lang="pl-PL" sz="2400" dirty="0" smtClean="0">
                <a:latin typeface="Arial" panose="020B0604020202020204" pitchFamily="34" charset="0"/>
                <a:cs typeface="Arial" panose="020B0604020202020204" pitchFamily="34" charset="0"/>
              </a:rPr>
              <a:t>należy włączyć pierwszy bieg i z przekręconym kluczykiem w stacyjce </a:t>
            </a:r>
            <a:br>
              <a:rPr lang="pl-PL" sz="2400" dirty="0" smtClean="0">
                <a:latin typeface="Arial" panose="020B0604020202020204" pitchFamily="34" charset="0"/>
                <a:cs typeface="Arial" panose="020B0604020202020204" pitchFamily="34" charset="0"/>
              </a:rPr>
            </a:br>
            <a:r>
              <a:rPr lang="pl-PL" sz="2400" dirty="0" smtClean="0">
                <a:latin typeface="Arial" panose="020B0604020202020204" pitchFamily="34" charset="0"/>
                <a:cs typeface="Arial" panose="020B0604020202020204" pitchFamily="34" charset="0"/>
              </a:rPr>
              <a:t>zjechać z torów  </a:t>
            </a:r>
          </a:p>
          <a:p>
            <a:pPr marL="684213" indent="-342900">
              <a:buFont typeface="Wingdings" panose="05000000000000000000" pitchFamily="2" charset="2"/>
              <a:buChar char="§"/>
            </a:pPr>
            <a:r>
              <a:rPr lang="pl-PL" sz="2400" dirty="0" smtClean="0">
                <a:latin typeface="Arial" panose="020B0604020202020204" pitchFamily="34" charset="0"/>
                <a:cs typeface="Arial" panose="020B0604020202020204" pitchFamily="34" charset="0"/>
              </a:rPr>
              <a:t>można próbować go zepchnąć z przejazdu, pod warunkiem, </a:t>
            </a:r>
            <a:br>
              <a:rPr lang="pl-PL" sz="2400" dirty="0" smtClean="0">
                <a:latin typeface="Arial" panose="020B0604020202020204" pitchFamily="34" charset="0"/>
                <a:cs typeface="Arial" panose="020B0604020202020204" pitchFamily="34" charset="0"/>
              </a:rPr>
            </a:br>
            <a:r>
              <a:rPr lang="pl-PL" sz="2400" dirty="0" smtClean="0">
                <a:latin typeface="Arial" panose="020B0604020202020204" pitchFamily="34" charset="0"/>
                <a:cs typeface="Arial" panose="020B0604020202020204" pitchFamily="34" charset="0"/>
              </a:rPr>
              <a:t>że nie nadjeżdża jeszcze pociąg</a:t>
            </a:r>
          </a:p>
          <a:p>
            <a:pPr marL="684213" indent="-342900">
              <a:buFont typeface="Wingdings" panose="05000000000000000000" pitchFamily="2" charset="2"/>
              <a:buChar char="§"/>
            </a:pPr>
            <a:r>
              <a:rPr lang="pl-PL" sz="2400" dirty="0" smtClean="0">
                <a:latin typeface="Arial" panose="020B0604020202020204" pitchFamily="34" charset="0"/>
                <a:cs typeface="Arial" panose="020B0604020202020204" pitchFamily="34" charset="0"/>
              </a:rPr>
              <a:t>gdy widać już pociąg, uciec jak najdalej od miejsca potencjalnego wypadku</a:t>
            </a:r>
          </a:p>
        </p:txBody>
      </p:sp>
    </p:spTree>
    <p:extLst>
      <p:ext uri="{BB962C8B-B14F-4D97-AF65-F5344CB8AC3E}">
        <p14:creationId xmlns:p14="http://schemas.microsoft.com/office/powerpoint/2010/main" val="8830936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670" y="144062"/>
            <a:ext cx="10515600" cy="328210"/>
          </a:xfrm>
        </p:spPr>
        <p:txBody>
          <a:bodyPr>
            <a:noAutofit/>
          </a:bodyPr>
          <a:lstStyle/>
          <a:p>
            <a:r>
              <a:rPr lang="pl-PL" sz="3100" dirty="0">
                <a:solidFill>
                  <a:schemeClr val="bg1"/>
                </a:solidFill>
                <a:latin typeface="Arial" panose="020B0604020202020204" pitchFamily="34" charset="0"/>
                <a:cs typeface="Arial" panose="020B0604020202020204" pitchFamily="34" charset="0"/>
              </a:rPr>
              <a:t>Z</a:t>
            </a:r>
            <a:r>
              <a:rPr lang="pl-PL" sz="3100" dirty="0" smtClean="0">
                <a:solidFill>
                  <a:schemeClr val="bg1"/>
                </a:solidFill>
                <a:latin typeface="Arial" panose="020B0604020202020204" pitchFamily="34" charset="0"/>
                <a:cs typeface="Arial" panose="020B0604020202020204" pitchFamily="34" charset="0"/>
              </a:rPr>
              <a:t>achowania </a:t>
            </a:r>
            <a:r>
              <a:rPr lang="pl-PL" sz="3100" dirty="0">
                <a:solidFill>
                  <a:schemeClr val="bg1"/>
                </a:solidFill>
                <a:latin typeface="Arial" panose="020B0604020202020204" pitchFamily="34" charset="0"/>
                <a:cs typeface="Arial" panose="020B0604020202020204" pitchFamily="34" charset="0"/>
              </a:rPr>
              <a:t>w grupie kierowców na przejeździe</a:t>
            </a:r>
          </a:p>
        </p:txBody>
      </p:sp>
      <p:sp>
        <p:nvSpPr>
          <p:cNvPr id="3" name="pole tekstowe 2"/>
          <p:cNvSpPr txBox="1"/>
          <p:nvPr/>
        </p:nvSpPr>
        <p:spPr>
          <a:xfrm>
            <a:off x="781570" y="2386728"/>
            <a:ext cx="6478766" cy="2308324"/>
          </a:xfrm>
          <a:prstGeom prst="rect">
            <a:avLst/>
          </a:prstGeom>
          <a:noFill/>
        </p:spPr>
        <p:txBody>
          <a:bodyPr wrap="square" rtlCol="0">
            <a:spAutoFit/>
          </a:bodyPr>
          <a:lstStyle/>
          <a:p>
            <a:r>
              <a:rPr lang="pl-PL" sz="2400" dirty="0" smtClean="0">
                <a:latin typeface="Arial" panose="020B0604020202020204" pitchFamily="34" charset="0"/>
                <a:cs typeface="Arial" panose="020B0604020202020204" pitchFamily="34" charset="0"/>
              </a:rPr>
              <a:t>Mylna ocena sytuacji:</a:t>
            </a:r>
          </a:p>
          <a:p>
            <a:endParaRPr lang="pl-PL"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kierowca przede mną zdążył, ja też zdążę</a:t>
            </a:r>
          </a:p>
          <a:p>
            <a:pPr marL="285750" indent="-285750">
              <a:buFontTx/>
              <a:buChar char="-"/>
            </a:pPr>
            <a:endParaRPr lang="pl-PL" sz="24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nie będę hamował przed przejazdem, </a:t>
            </a:r>
            <a:r>
              <a:rPr lang="pl-PL" sz="2400" dirty="0">
                <a:latin typeface="Arial" panose="020B0604020202020204" pitchFamily="34" charset="0"/>
                <a:cs typeface="Arial" panose="020B0604020202020204" pitchFamily="34" charset="0"/>
              </a:rPr>
              <a:t/>
            </a:r>
            <a:br>
              <a:rPr lang="pl-PL" sz="2400" dirty="0">
                <a:latin typeface="Arial" panose="020B0604020202020204" pitchFamily="34" charset="0"/>
                <a:cs typeface="Arial" panose="020B0604020202020204" pitchFamily="34" charset="0"/>
              </a:rPr>
            </a:br>
            <a:r>
              <a:rPr lang="pl-PL" sz="2400" dirty="0" smtClean="0">
                <a:latin typeface="Arial" panose="020B0604020202020204" pitchFamily="34" charset="0"/>
                <a:cs typeface="Arial" panose="020B0604020202020204" pitchFamily="34" charset="0"/>
              </a:rPr>
              <a:t>bo kierowca za mną nie zdąży wyhamować </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729" y="2048256"/>
            <a:ext cx="4421127" cy="2951102"/>
          </a:xfrm>
          <a:prstGeom prst="rect">
            <a:avLst/>
          </a:prstGeom>
        </p:spPr>
      </p:pic>
    </p:spTree>
    <p:extLst>
      <p:ext uri="{BB962C8B-B14F-4D97-AF65-F5344CB8AC3E}">
        <p14:creationId xmlns:p14="http://schemas.microsoft.com/office/powerpoint/2010/main" val="762388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670" y="144062"/>
            <a:ext cx="10515600" cy="328210"/>
          </a:xfrm>
        </p:spPr>
        <p:txBody>
          <a:bodyPr>
            <a:normAutofit fontScale="90000"/>
          </a:bodyPr>
          <a:lstStyle/>
          <a:p>
            <a:r>
              <a:rPr lang="pl-PL" dirty="0" smtClean="0">
                <a:solidFill>
                  <a:schemeClr val="bg1"/>
                </a:solidFill>
                <a:latin typeface="Arial" panose="020B0604020202020204" pitchFamily="34" charset="0"/>
                <a:cs typeface="Arial" panose="020B0604020202020204" pitchFamily="34" charset="0"/>
              </a:rPr>
              <a:t>Zasada ograniczonego zaufania</a:t>
            </a:r>
            <a:endParaRPr lang="pl-PL" dirty="0">
              <a:solidFill>
                <a:schemeClr val="bg1"/>
              </a:solidFill>
              <a:latin typeface="Arial" panose="020B0604020202020204" pitchFamily="34" charset="0"/>
              <a:cs typeface="Arial" panose="020B0604020202020204" pitchFamily="34" charset="0"/>
            </a:endParaRPr>
          </a:p>
        </p:txBody>
      </p:sp>
      <p:sp>
        <p:nvSpPr>
          <p:cNvPr id="3" name="pole tekstowe 2"/>
          <p:cNvSpPr txBox="1"/>
          <p:nvPr/>
        </p:nvSpPr>
        <p:spPr>
          <a:xfrm>
            <a:off x="998325" y="1671320"/>
            <a:ext cx="10918374" cy="4154984"/>
          </a:xfrm>
          <a:prstGeom prst="rect">
            <a:avLst/>
          </a:prstGeom>
          <a:noFill/>
        </p:spPr>
        <p:txBody>
          <a:bodyPr wrap="none" rtlCol="0">
            <a:spAutoFit/>
          </a:bodyPr>
          <a:lstStyle/>
          <a:p>
            <a:r>
              <a:rPr lang="pl-PL" sz="2400" dirty="0" smtClean="0">
                <a:latin typeface="Arial" panose="020B0604020202020204" pitchFamily="34" charset="0"/>
                <a:cs typeface="Arial" panose="020B0604020202020204" pitchFamily="34" charset="0"/>
              </a:rPr>
              <a:t>Przejazdy kat. A-C wyposażone są w urządzenia elektroniczne, </a:t>
            </a:r>
          </a:p>
          <a:p>
            <a:r>
              <a:rPr lang="pl-PL" sz="2400" dirty="0" smtClean="0">
                <a:latin typeface="Arial" panose="020B0604020202020204" pitchFamily="34" charset="0"/>
                <a:cs typeface="Arial" panose="020B0604020202020204" pitchFamily="34" charset="0"/>
              </a:rPr>
              <a:t>które pomagają kierowcom pokonać przejazd w bezpieczniejszy sposób. </a:t>
            </a:r>
          </a:p>
          <a:p>
            <a:endParaRPr lang="pl-PL" sz="2400" dirty="0" smtClean="0">
              <a:latin typeface="Arial" panose="020B0604020202020204" pitchFamily="34" charset="0"/>
              <a:cs typeface="Arial" panose="020B0604020202020204" pitchFamily="34" charset="0"/>
            </a:endParaRPr>
          </a:p>
          <a:p>
            <a:r>
              <a:rPr lang="pl-PL" sz="2400" dirty="0" smtClean="0">
                <a:latin typeface="Arial" panose="020B0604020202020204" pitchFamily="34" charset="0"/>
                <a:cs typeface="Arial" panose="020B0604020202020204" pitchFamily="34" charset="0"/>
              </a:rPr>
              <a:t>Należy pamiętać jednak, że tak jak inne urządzenia elektroniczne, tak i rogatki </a:t>
            </a:r>
          </a:p>
          <a:p>
            <a:r>
              <a:rPr lang="pl-PL" sz="2400" dirty="0" smtClean="0">
                <a:latin typeface="Arial" panose="020B0604020202020204" pitchFamily="34" charset="0"/>
                <a:cs typeface="Arial" panose="020B0604020202020204" pitchFamily="34" charset="0"/>
              </a:rPr>
              <a:t>czy sygnalizacja świetlna lub dźwiękowa może ulec uszkodzeniu.</a:t>
            </a:r>
          </a:p>
          <a:p>
            <a:endParaRPr lang="pl-PL" sz="2400" dirty="0" smtClean="0">
              <a:latin typeface="Arial" panose="020B0604020202020204" pitchFamily="34" charset="0"/>
              <a:cs typeface="Arial" panose="020B0604020202020204" pitchFamily="34" charset="0"/>
            </a:endParaRPr>
          </a:p>
          <a:p>
            <a:r>
              <a:rPr lang="pl-PL" sz="2400" dirty="0" smtClean="0">
                <a:latin typeface="Arial" panose="020B0604020202020204" pitchFamily="34" charset="0"/>
                <a:cs typeface="Arial" panose="020B0604020202020204" pitchFamily="34" charset="0"/>
              </a:rPr>
              <a:t>Podobnie jest z dróżnikami, którzy mogą np. zasłabnąć i nie zamknąć rogatek </a:t>
            </a:r>
          </a:p>
          <a:p>
            <a:r>
              <a:rPr lang="pl-PL" sz="2400" dirty="0" smtClean="0">
                <a:latin typeface="Arial" panose="020B0604020202020204" pitchFamily="34" charset="0"/>
                <a:cs typeface="Arial" panose="020B0604020202020204" pitchFamily="34" charset="0"/>
              </a:rPr>
              <a:t>w odpowiednim momencie.</a:t>
            </a:r>
          </a:p>
          <a:p>
            <a:endParaRPr lang="pl-PL" sz="2400" dirty="0" smtClean="0">
              <a:latin typeface="Arial" panose="020B0604020202020204" pitchFamily="34" charset="0"/>
              <a:cs typeface="Arial" panose="020B0604020202020204" pitchFamily="34" charset="0"/>
            </a:endParaRPr>
          </a:p>
          <a:p>
            <a:r>
              <a:rPr lang="pl-PL" sz="2400" dirty="0" smtClean="0">
                <a:solidFill>
                  <a:srgbClr val="FF0000"/>
                </a:solidFill>
                <a:latin typeface="Arial" panose="020B0604020202020204" pitchFamily="34" charset="0"/>
                <a:cs typeface="Arial" panose="020B0604020202020204" pitchFamily="34" charset="0"/>
              </a:rPr>
              <a:t>DLATEGO DOJEŻDŻAJĄC DO KAŻDEGO PRZEJAZDU,</a:t>
            </a:r>
          </a:p>
          <a:p>
            <a:r>
              <a:rPr lang="pl-PL" sz="2400" dirty="0" smtClean="0">
                <a:solidFill>
                  <a:srgbClr val="FF0000"/>
                </a:solidFill>
                <a:latin typeface="Arial" panose="020B0604020202020204" pitchFamily="34" charset="0"/>
                <a:cs typeface="Arial" panose="020B0604020202020204" pitchFamily="34" charset="0"/>
              </a:rPr>
              <a:t>UPEWNIJ SIĘ DODATKOWO, CZY W POBLIŻU NIE MA POCIĄGU!!!</a:t>
            </a:r>
          </a:p>
        </p:txBody>
      </p:sp>
    </p:spTree>
    <p:extLst>
      <p:ext uri="{BB962C8B-B14F-4D97-AF65-F5344CB8AC3E}">
        <p14:creationId xmlns:p14="http://schemas.microsoft.com/office/powerpoint/2010/main" val="29650187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670" y="144062"/>
            <a:ext cx="10515600" cy="328210"/>
          </a:xfrm>
        </p:spPr>
        <p:txBody>
          <a:bodyPr>
            <a:normAutofit fontScale="90000"/>
          </a:bodyPr>
          <a:lstStyle/>
          <a:p>
            <a:r>
              <a:rPr lang="pl-PL" dirty="0">
                <a:solidFill>
                  <a:schemeClr val="bg1"/>
                </a:solidFill>
                <a:latin typeface="Arial" panose="020B0604020202020204" pitchFamily="34" charset="0"/>
                <a:cs typeface="Arial" panose="020B0604020202020204" pitchFamily="34" charset="0"/>
              </a:rPr>
              <a:t>Z</a:t>
            </a:r>
            <a:r>
              <a:rPr lang="pl-PL" dirty="0" smtClean="0">
                <a:solidFill>
                  <a:schemeClr val="bg1"/>
                </a:solidFill>
                <a:latin typeface="Arial" panose="020B0604020202020204" pitchFamily="34" charset="0"/>
                <a:cs typeface="Arial" panose="020B0604020202020204" pitchFamily="34" charset="0"/>
              </a:rPr>
              <a:t>asada </a:t>
            </a:r>
            <a:r>
              <a:rPr lang="pl-PL" dirty="0">
                <a:solidFill>
                  <a:schemeClr val="bg1"/>
                </a:solidFill>
                <a:latin typeface="Arial" panose="020B0604020202020204" pitchFamily="34" charset="0"/>
                <a:cs typeface="Arial" panose="020B0604020202020204" pitchFamily="34" charset="0"/>
              </a:rPr>
              <a:t>działania przejazdu kat. B</a:t>
            </a:r>
          </a:p>
        </p:txBody>
      </p:sp>
      <p:sp>
        <p:nvSpPr>
          <p:cNvPr id="3" name="pole tekstowe 2"/>
          <p:cNvSpPr txBox="1"/>
          <p:nvPr/>
        </p:nvSpPr>
        <p:spPr>
          <a:xfrm>
            <a:off x="776076" y="1612773"/>
            <a:ext cx="10977774" cy="3785652"/>
          </a:xfrm>
          <a:prstGeom prst="rect">
            <a:avLst/>
          </a:prstGeom>
          <a:noFill/>
        </p:spPr>
        <p:txBody>
          <a:bodyPr wrap="square" rtlCol="0">
            <a:spAutoFit/>
          </a:bodyPr>
          <a:lstStyle/>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przejazdy kat. B zamykane są po najechaniu pociągu na czujnik </a:t>
            </a:r>
          </a:p>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przed zamknięciem rogatek włącza się sygnalizacja dźwiękowa i świetlna</a:t>
            </a:r>
          </a:p>
          <a:p>
            <a:pPr marL="266700"/>
            <a:endParaRPr lang="pl-PL" sz="2400" dirty="0" smtClean="0">
              <a:latin typeface="Arial" panose="020B0604020202020204" pitchFamily="34" charset="0"/>
              <a:cs typeface="Arial" panose="020B0604020202020204" pitchFamily="34" charset="0"/>
            </a:endParaRPr>
          </a:p>
          <a:p>
            <a:pPr marL="266700"/>
            <a:r>
              <a:rPr lang="pl-PL" sz="2400" dirty="0" smtClean="0">
                <a:solidFill>
                  <a:srgbClr val="FF0000"/>
                </a:solidFill>
                <a:latin typeface="Arial" panose="020B0604020202020204" pitchFamily="34" charset="0"/>
                <a:cs typeface="Arial" panose="020B0604020202020204" pitchFamily="34" charset="0"/>
              </a:rPr>
              <a:t>WAŻNE!!! NIE LEKCEWAŻ SYGNALIZACJI! </a:t>
            </a:r>
          </a:p>
          <a:p>
            <a:pPr marL="266700"/>
            <a:r>
              <a:rPr lang="pl-PL" sz="2400" dirty="0" smtClean="0">
                <a:solidFill>
                  <a:srgbClr val="FF0000"/>
                </a:solidFill>
                <a:latin typeface="Arial" panose="020B0604020202020204" pitchFamily="34" charset="0"/>
                <a:cs typeface="Arial" panose="020B0604020202020204" pitchFamily="34" charset="0"/>
              </a:rPr>
              <a:t>W MOMENCIE GDY ŚWIATŁA ZACZNĄ MIGAĆ, MOŻESZ NIE MIEĆ </a:t>
            </a:r>
          </a:p>
          <a:p>
            <a:pPr marL="266700"/>
            <a:r>
              <a:rPr lang="pl-PL" sz="2400" dirty="0" smtClean="0">
                <a:solidFill>
                  <a:srgbClr val="FF0000"/>
                </a:solidFill>
                <a:latin typeface="Arial" panose="020B0604020202020204" pitchFamily="34" charset="0"/>
                <a:cs typeface="Arial" panose="020B0604020202020204" pitchFamily="34" charset="0"/>
              </a:rPr>
              <a:t>JUŻ CZASU, ABY OPUŚCIĆ PRZEJAZD, NARAŻAJĄC TYM SAMYM SWOJE ŻYCIE, A TAKŻE ŻYCIE INNYCH!</a:t>
            </a:r>
          </a:p>
          <a:p>
            <a:endParaRPr lang="pl-PL" sz="2400" dirty="0">
              <a:latin typeface="Arial" panose="020B0604020202020204" pitchFamily="34" charset="0"/>
              <a:cs typeface="Arial" panose="020B0604020202020204" pitchFamily="34" charset="0"/>
            </a:endParaRPr>
          </a:p>
          <a:p>
            <a:r>
              <a:rPr lang="pl-PL" sz="2400" dirty="0">
                <a:latin typeface="Arial" panose="020B0604020202020204" pitchFamily="34" charset="0"/>
                <a:cs typeface="Arial" panose="020B0604020202020204" pitchFamily="34" charset="0"/>
              </a:rPr>
              <a:t>W</a:t>
            </a:r>
            <a:r>
              <a:rPr lang="pl-PL" sz="2400" dirty="0" smtClean="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czasie, który mija od zapalenia się sygnalizacji świetlnej do </a:t>
            </a:r>
            <a:r>
              <a:rPr lang="pl-PL" sz="2400" dirty="0" smtClean="0">
                <a:latin typeface="Arial" panose="020B0604020202020204" pitchFamily="34" charset="0"/>
                <a:cs typeface="Arial" panose="020B0604020202020204" pitchFamily="34" charset="0"/>
              </a:rPr>
              <a:t>opuszczenia rogatek, pociąg </a:t>
            </a:r>
            <a:r>
              <a:rPr lang="pl-PL" sz="2400" dirty="0">
                <a:latin typeface="Arial" panose="020B0604020202020204" pitchFamily="34" charset="0"/>
                <a:cs typeface="Arial" panose="020B0604020202020204" pitchFamily="34" charset="0"/>
              </a:rPr>
              <a:t>jadący z prędkością </a:t>
            </a:r>
            <a:r>
              <a:rPr lang="pl-PL" sz="2400" dirty="0" smtClean="0">
                <a:latin typeface="Arial" panose="020B0604020202020204" pitchFamily="34" charset="0"/>
                <a:cs typeface="Arial" panose="020B0604020202020204" pitchFamily="34" charset="0"/>
              </a:rPr>
              <a:t>160 </a:t>
            </a:r>
            <a:r>
              <a:rPr lang="pl-PL" sz="2400" dirty="0">
                <a:latin typeface="Arial" panose="020B0604020202020204" pitchFamily="34" charset="0"/>
                <a:cs typeface="Arial" panose="020B0604020202020204" pitchFamily="34" charset="0"/>
              </a:rPr>
              <a:t>km/h przebywa drogę 577 </a:t>
            </a:r>
            <a:r>
              <a:rPr lang="pl-PL" sz="2400" dirty="0" smtClean="0">
                <a:latin typeface="Arial" panose="020B0604020202020204" pitchFamily="34" charset="0"/>
                <a:cs typeface="Arial" panose="020B0604020202020204" pitchFamily="34" charset="0"/>
              </a:rPr>
              <a:t>m.</a:t>
            </a:r>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64993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670" y="144062"/>
            <a:ext cx="10515600" cy="328210"/>
          </a:xfrm>
        </p:spPr>
        <p:txBody>
          <a:bodyPr>
            <a:normAutofit fontScale="90000"/>
          </a:bodyPr>
          <a:lstStyle/>
          <a:p>
            <a:r>
              <a:rPr lang="pl-PL" dirty="0" smtClean="0">
                <a:solidFill>
                  <a:schemeClr val="bg1"/>
                </a:solidFill>
                <a:latin typeface="Arial" panose="020B0604020202020204" pitchFamily="34" charset="0"/>
                <a:cs typeface="Arial" panose="020B0604020202020204" pitchFamily="34" charset="0"/>
              </a:rPr>
              <a:t>Co się dzieje w głowie kierowcy?</a:t>
            </a:r>
            <a:endParaRPr lang="pl-PL" dirty="0">
              <a:solidFill>
                <a:schemeClr val="bg1"/>
              </a:solidFill>
              <a:latin typeface="Arial" panose="020B0604020202020204" pitchFamily="34" charset="0"/>
              <a:cs typeface="Arial" panose="020B0604020202020204" pitchFamily="34" charset="0"/>
            </a:endParaRPr>
          </a:p>
        </p:txBody>
      </p:sp>
      <p:sp>
        <p:nvSpPr>
          <p:cNvPr id="3" name="pole tekstowe 2"/>
          <p:cNvSpPr txBox="1"/>
          <p:nvPr/>
        </p:nvSpPr>
        <p:spPr>
          <a:xfrm>
            <a:off x="949820" y="1730780"/>
            <a:ext cx="11242180" cy="4339650"/>
          </a:xfrm>
          <a:prstGeom prst="rect">
            <a:avLst/>
          </a:prstGeom>
          <a:noFill/>
        </p:spPr>
        <p:txBody>
          <a:bodyPr wrap="none" rtlCol="0">
            <a:spAutoFit/>
          </a:bodyPr>
          <a:lstStyle/>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czy zawsze jestem „obecny” (świadomie kontroluję wszystko) </a:t>
            </a:r>
          </a:p>
          <a:p>
            <a:pPr marL="269875"/>
            <a:r>
              <a:rPr lang="pl-PL" sz="2400" dirty="0" smtClean="0">
                <a:latin typeface="Arial" panose="020B0604020202020204" pitchFamily="34" charset="0"/>
                <a:cs typeface="Arial" panose="020B0604020202020204" pitchFamily="34" charset="0"/>
              </a:rPr>
              <a:t>podczas prowadzenia pojazdu?</a:t>
            </a:r>
          </a:p>
          <a:p>
            <a:pPr marL="269875"/>
            <a:endParaRPr lang="pl-PL"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czy zdarza mi się „jeździć na pamięć”?</a:t>
            </a:r>
          </a:p>
          <a:p>
            <a:pPr marL="285750" indent="-285750">
              <a:buFont typeface="Arial" panose="020B0604020202020204" pitchFamily="34" charset="0"/>
              <a:buChar char="•"/>
            </a:pPr>
            <a:endParaRPr lang="pl-PL"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czy wykonuję czynności mechanicznie?</a:t>
            </a:r>
          </a:p>
          <a:p>
            <a:pPr marL="285750" indent="-285750">
              <a:buFont typeface="Arial" panose="020B0604020202020204" pitchFamily="34" charset="0"/>
              <a:buChar char="•"/>
            </a:pPr>
            <a:endParaRPr lang="pl-PL" sz="24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pl-PL" sz="2400" dirty="0" smtClean="0">
                <a:latin typeface="Arial" panose="020B0604020202020204" pitchFamily="34" charset="0"/>
                <a:cs typeface="Arial" panose="020B0604020202020204" pitchFamily="34" charset="0"/>
              </a:rPr>
              <a:t>czy niska częstotliwość z jaką poruszają się pociągi na niektórych </a:t>
            </a:r>
            <a:r>
              <a:rPr lang="pl-PL" sz="2400" dirty="0">
                <a:latin typeface="Arial" panose="020B0604020202020204" pitchFamily="34" charset="0"/>
                <a:cs typeface="Arial" panose="020B0604020202020204" pitchFamily="34" charset="0"/>
              </a:rPr>
              <a:t>przejazdach </a:t>
            </a:r>
            <a:endParaRPr lang="pl-PL" sz="2400" dirty="0" smtClean="0">
              <a:latin typeface="Arial" panose="020B0604020202020204" pitchFamily="34" charset="0"/>
              <a:cs typeface="Arial" panose="020B0604020202020204" pitchFamily="34" charset="0"/>
            </a:endParaRPr>
          </a:p>
          <a:p>
            <a:pPr marL="93663"/>
            <a:r>
              <a:rPr lang="pl-PL" sz="2400" dirty="0" smtClean="0">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małe prawdopodobieństwo wystąpienia </a:t>
            </a:r>
            <a:r>
              <a:rPr lang="pl-PL" sz="2400" dirty="0" smtClean="0">
                <a:latin typeface="Arial" panose="020B0604020202020204" pitchFamily="34" charset="0"/>
                <a:cs typeface="Arial" panose="020B0604020202020204" pitchFamily="34" charset="0"/>
              </a:rPr>
              <a:t>wypadku) powoduje wzrost chęci </a:t>
            </a:r>
          </a:p>
          <a:p>
            <a:pPr marL="271463"/>
            <a:r>
              <a:rPr lang="pl-PL" sz="2400" dirty="0" smtClean="0">
                <a:latin typeface="Arial" panose="020B0604020202020204" pitchFamily="34" charset="0"/>
                <a:cs typeface="Arial" panose="020B0604020202020204" pitchFamily="34" charset="0"/>
              </a:rPr>
              <a:t>do ryzykowania podczas przekraczania przejazdów kolejowo-drogowych?</a:t>
            </a:r>
          </a:p>
          <a:p>
            <a:pPr marL="357188" indent="-269875">
              <a:buFontTx/>
              <a:buChar char="-"/>
            </a:pPr>
            <a:endParaRPr lang="pl-PL" dirty="0" smtClean="0"/>
          </a:p>
          <a:p>
            <a:r>
              <a:rPr lang="pl-PL" dirty="0" smtClean="0"/>
              <a:t> </a:t>
            </a:r>
            <a:endParaRPr lang="pl-PL" dirty="0"/>
          </a:p>
        </p:txBody>
      </p:sp>
    </p:spTree>
    <p:extLst>
      <p:ext uri="{BB962C8B-B14F-4D97-AF65-F5344CB8AC3E}">
        <p14:creationId xmlns:p14="http://schemas.microsoft.com/office/powerpoint/2010/main" val="36148210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670" y="144062"/>
            <a:ext cx="10515600" cy="328210"/>
          </a:xfrm>
        </p:spPr>
        <p:txBody>
          <a:bodyPr>
            <a:normAutofit fontScale="90000"/>
          </a:bodyPr>
          <a:lstStyle/>
          <a:p>
            <a:r>
              <a:rPr lang="pl-PL" dirty="0" smtClean="0">
                <a:solidFill>
                  <a:schemeClr val="bg1"/>
                </a:solidFill>
                <a:latin typeface="Arial" panose="020B0604020202020204" pitchFamily="34" charset="0"/>
                <a:cs typeface="Arial" panose="020B0604020202020204" pitchFamily="34" charset="0"/>
              </a:rPr>
              <a:t>Przejazd kolejowo-drogowy</a:t>
            </a:r>
            <a:endParaRPr lang="pl-PL" dirty="0">
              <a:solidFill>
                <a:schemeClr val="bg1"/>
              </a:solidFill>
              <a:latin typeface="Arial" panose="020B0604020202020204" pitchFamily="34" charset="0"/>
              <a:cs typeface="Arial" panose="020B0604020202020204" pitchFamily="34" charset="0"/>
            </a:endParaRPr>
          </a:p>
        </p:txBody>
      </p:sp>
      <p:sp>
        <p:nvSpPr>
          <p:cNvPr id="6" name="Symbol zastępczy zawartości 5"/>
          <p:cNvSpPr>
            <a:spLocks noGrp="1"/>
          </p:cNvSpPr>
          <p:nvPr>
            <p:ph idx="1"/>
          </p:nvPr>
        </p:nvSpPr>
        <p:spPr>
          <a:xfrm>
            <a:off x="969731" y="2790359"/>
            <a:ext cx="5815118" cy="1121833"/>
          </a:xfrm>
        </p:spPr>
        <p:txBody>
          <a:bodyPr>
            <a:normAutofit/>
          </a:bodyPr>
          <a:lstStyle/>
          <a:p>
            <a:pPr marL="0" indent="0" algn="ctr">
              <a:spcBef>
                <a:spcPts val="0"/>
              </a:spcBef>
              <a:buNone/>
            </a:pPr>
            <a:r>
              <a:rPr lang="pl-PL" dirty="0" smtClean="0">
                <a:latin typeface="Arial" panose="020B0604020202020204" pitchFamily="34" charset="0"/>
                <a:cs typeface="Arial" panose="020B0604020202020204" pitchFamily="34" charset="0"/>
              </a:rPr>
              <a:t>skrzyżowanie linii kolejowej </a:t>
            </a:r>
          </a:p>
          <a:p>
            <a:pPr marL="0" indent="0" algn="ctr">
              <a:spcBef>
                <a:spcPts val="0"/>
              </a:spcBef>
              <a:buNone/>
            </a:pPr>
            <a:r>
              <a:rPr lang="pl-PL" dirty="0" smtClean="0">
                <a:latin typeface="Arial" panose="020B0604020202020204" pitchFamily="34" charset="0"/>
                <a:cs typeface="Arial" panose="020B0604020202020204" pitchFamily="34" charset="0"/>
              </a:rPr>
              <a:t>z drogą kołową w jednym poziomie</a:t>
            </a:r>
            <a:endParaRPr lang="pl-PL" dirty="0">
              <a:latin typeface="Arial" panose="020B0604020202020204" pitchFamily="34" charset="0"/>
              <a:cs typeface="Arial" panose="020B0604020202020204" pitchFamily="34" charset="0"/>
            </a:endParaRPr>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6784" y="1773936"/>
            <a:ext cx="4755799" cy="3154680"/>
          </a:xfrm>
          <a:prstGeom prst="rect">
            <a:avLst/>
          </a:prstGeom>
        </p:spPr>
      </p:pic>
    </p:spTree>
    <p:extLst>
      <p:ext uri="{BB962C8B-B14F-4D97-AF65-F5344CB8AC3E}">
        <p14:creationId xmlns:p14="http://schemas.microsoft.com/office/powerpoint/2010/main" val="2498427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34527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670" y="144062"/>
            <a:ext cx="10515600" cy="328210"/>
          </a:xfrm>
        </p:spPr>
        <p:txBody>
          <a:bodyPr>
            <a:normAutofit fontScale="90000"/>
          </a:bodyPr>
          <a:lstStyle/>
          <a:p>
            <a:r>
              <a:rPr lang="pl-PL" dirty="0" smtClean="0">
                <a:solidFill>
                  <a:schemeClr val="bg1"/>
                </a:solidFill>
                <a:latin typeface="Arial" panose="020B0604020202020204" pitchFamily="34" charset="0"/>
                <a:cs typeface="Arial" panose="020B0604020202020204" pitchFamily="34" charset="0"/>
              </a:rPr>
              <a:t>Przejazd kolejowo-drogowy</a:t>
            </a:r>
            <a:endParaRPr lang="pl-PL" dirty="0">
              <a:solidFill>
                <a:schemeClr val="bg1"/>
              </a:solidFill>
              <a:latin typeface="Arial" panose="020B0604020202020204" pitchFamily="34" charset="0"/>
              <a:cs typeface="Arial" panose="020B0604020202020204" pitchFamily="34" charset="0"/>
            </a:endParaRPr>
          </a:p>
        </p:txBody>
      </p:sp>
      <p:sp>
        <p:nvSpPr>
          <p:cNvPr id="6" name="Symbol zastępczy zawartości 5"/>
          <p:cNvSpPr>
            <a:spLocks noGrp="1"/>
          </p:cNvSpPr>
          <p:nvPr>
            <p:ph idx="1"/>
          </p:nvPr>
        </p:nvSpPr>
        <p:spPr>
          <a:xfrm>
            <a:off x="762000" y="1647825"/>
            <a:ext cx="10515600" cy="4351338"/>
          </a:xfrm>
        </p:spPr>
        <p:txBody>
          <a:bodyPr>
            <a:normAutofit fontScale="85000" lnSpcReduction="20000"/>
          </a:bodyPr>
          <a:lstStyle/>
          <a:p>
            <a:pPr algn="just"/>
            <a:r>
              <a:rPr lang="pl-PL" dirty="0" smtClean="0">
                <a:latin typeface="Arial" panose="020B0604020202020204" pitchFamily="34" charset="0"/>
                <a:cs typeface="Arial" panose="020B0604020202020204" pitchFamily="34" charset="0"/>
              </a:rPr>
              <a:t>Art</a:t>
            </a:r>
            <a:r>
              <a:rPr lang="pl-PL" dirty="0">
                <a:latin typeface="Arial" panose="020B0604020202020204" pitchFamily="34" charset="0"/>
                <a:cs typeface="Arial" panose="020B0604020202020204" pitchFamily="34" charset="0"/>
              </a:rPr>
              <a:t>. 28. pkt </a:t>
            </a:r>
            <a:r>
              <a:rPr lang="pl-PL" dirty="0" smtClean="0">
                <a:latin typeface="Arial" panose="020B0604020202020204" pitchFamily="34" charset="0"/>
                <a:cs typeface="Arial" panose="020B0604020202020204" pitchFamily="34" charset="0"/>
              </a:rPr>
              <a:t>1. Prawa o Ruchu </a:t>
            </a:r>
            <a:r>
              <a:rPr lang="pl-PL" dirty="0">
                <a:latin typeface="Arial" panose="020B0604020202020204" pitchFamily="34" charset="0"/>
                <a:cs typeface="Arial" panose="020B0604020202020204" pitchFamily="34" charset="0"/>
              </a:rPr>
              <a:t>D</a:t>
            </a:r>
            <a:r>
              <a:rPr lang="pl-PL" dirty="0" smtClean="0">
                <a:latin typeface="Arial" panose="020B0604020202020204" pitchFamily="34" charset="0"/>
                <a:cs typeface="Arial" panose="020B0604020202020204" pitchFamily="34" charset="0"/>
              </a:rPr>
              <a:t>rogowym: </a:t>
            </a:r>
            <a:r>
              <a:rPr lang="pl-PL" dirty="0">
                <a:latin typeface="Arial" panose="020B0604020202020204" pitchFamily="34" charset="0"/>
                <a:cs typeface="Arial" panose="020B0604020202020204" pitchFamily="34" charset="0"/>
              </a:rPr>
              <a:t>„Kierujący pojazdem, zbliżając się do przejazdu kolejowego oraz przejeżdżając przez przejazd, jest obowiązany zachować szczególną ostrożność. Przed wjechaniem na tory jest on obowiązany upewnić się, czy nie zbliża się pojazd szynowy, oraz przedsięwziąć odpowiednie środki ostrożności, zwłaszcza jeżeli wskutek mgły lub z innych powodów przejrzystość powietrza jest zmniejszona</a:t>
            </a:r>
            <a:r>
              <a:rPr lang="pl-PL" dirty="0" smtClean="0">
                <a:latin typeface="Arial" panose="020B0604020202020204" pitchFamily="34" charset="0"/>
                <a:cs typeface="Arial" panose="020B0604020202020204" pitchFamily="34" charset="0"/>
              </a:rPr>
              <a:t>.”</a:t>
            </a:r>
          </a:p>
          <a:p>
            <a:pPr marL="0" indent="0" algn="just">
              <a:buNone/>
            </a:pPr>
            <a:endParaRPr lang="pl-PL" dirty="0" smtClean="0">
              <a:latin typeface="Arial" panose="020B0604020202020204" pitchFamily="34" charset="0"/>
              <a:cs typeface="Arial" panose="020B0604020202020204" pitchFamily="34" charset="0"/>
            </a:endParaRPr>
          </a:p>
          <a:p>
            <a:pPr algn="just"/>
            <a:r>
              <a:rPr lang="pl-PL" dirty="0" smtClean="0">
                <a:latin typeface="Arial" panose="020B0604020202020204" pitchFamily="34" charset="0"/>
                <a:cs typeface="Arial" panose="020B0604020202020204" pitchFamily="34" charset="0"/>
              </a:rPr>
              <a:t>Ponadto </a:t>
            </a:r>
            <a:r>
              <a:rPr lang="pl-PL" dirty="0">
                <a:latin typeface="Arial" panose="020B0604020202020204" pitchFamily="34" charset="0"/>
                <a:cs typeface="Arial" panose="020B0604020202020204" pitchFamily="34" charset="0"/>
              </a:rPr>
              <a:t>Art. 28</a:t>
            </a:r>
            <a:r>
              <a:rPr lang="pl-PL" dirty="0" smtClean="0">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pkt 2. Prawa o </a:t>
            </a:r>
            <a:r>
              <a:rPr lang="pl-PL" dirty="0" smtClean="0">
                <a:latin typeface="Arial" panose="020B0604020202020204" pitchFamily="34" charset="0"/>
                <a:cs typeface="Arial" panose="020B0604020202020204" pitchFamily="34" charset="0"/>
              </a:rPr>
              <a:t>Ruchu Drogowym </a:t>
            </a:r>
            <a:r>
              <a:rPr lang="pl-PL" dirty="0">
                <a:latin typeface="Arial" panose="020B0604020202020204" pitchFamily="34" charset="0"/>
                <a:cs typeface="Arial" panose="020B0604020202020204" pitchFamily="34" charset="0"/>
              </a:rPr>
              <a:t>określa</a:t>
            </a:r>
            <a:r>
              <a:rPr lang="pl-PL" dirty="0" smtClean="0">
                <a:latin typeface="Arial" panose="020B0604020202020204" pitchFamily="34" charset="0"/>
                <a:cs typeface="Arial" panose="020B0604020202020204" pitchFamily="34" charset="0"/>
              </a:rPr>
              <a:t>: „</a:t>
            </a:r>
            <a:r>
              <a:rPr lang="pl-PL" dirty="0">
                <a:latin typeface="Arial" panose="020B0604020202020204" pitchFamily="34" charset="0"/>
                <a:cs typeface="Arial" panose="020B0604020202020204" pitchFamily="34" charset="0"/>
              </a:rPr>
              <a:t>Kierujący jest obowiązany prowadzić pojazd z taką prędkością, aby mógł go zatrzymać w bezpiecznym miejscu, gdy nadjeżdża pojazd szynowy lub gdy urządzenie zabezpieczające albo dawany sygnał zabrania wjazdu na przejazd.”</a:t>
            </a:r>
          </a:p>
          <a:p>
            <a:pPr marL="0" indent="0" algn="just">
              <a:buNone/>
            </a:pPr>
            <a:r>
              <a:rPr lang="pl-PL" dirty="0"/>
              <a:t/>
            </a:r>
            <a:br>
              <a:rPr lang="pl-PL" dirty="0"/>
            </a:br>
            <a:endParaRPr lang="pl-PL" dirty="0"/>
          </a:p>
        </p:txBody>
      </p:sp>
    </p:spTree>
    <p:extLst>
      <p:ext uri="{BB962C8B-B14F-4D97-AF65-F5344CB8AC3E}">
        <p14:creationId xmlns:p14="http://schemas.microsoft.com/office/powerpoint/2010/main" val="971996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670" y="144062"/>
            <a:ext cx="10515600" cy="328210"/>
          </a:xfrm>
        </p:spPr>
        <p:txBody>
          <a:bodyPr>
            <a:normAutofit fontScale="90000"/>
          </a:bodyPr>
          <a:lstStyle/>
          <a:p>
            <a:r>
              <a:rPr lang="pl-PL" dirty="0" smtClean="0">
                <a:solidFill>
                  <a:schemeClr val="bg1"/>
                </a:solidFill>
                <a:latin typeface="Arial" panose="020B0604020202020204" pitchFamily="34" charset="0"/>
                <a:cs typeface="Arial" panose="020B0604020202020204" pitchFamily="34" charset="0"/>
              </a:rPr>
              <a:t>Kategorie przejazdów</a:t>
            </a:r>
            <a:endParaRPr lang="pl-PL" dirty="0">
              <a:solidFill>
                <a:schemeClr val="bg1"/>
              </a:solidFill>
              <a:latin typeface="Arial" panose="020B0604020202020204" pitchFamily="34" charset="0"/>
              <a:cs typeface="Arial" panose="020B0604020202020204" pitchFamily="34" charset="0"/>
            </a:endParaRPr>
          </a:p>
        </p:txBody>
      </p:sp>
      <p:pic>
        <p:nvPicPr>
          <p:cNvPr id="4" name="Symbol zastępczy zawartości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14227" y="1216152"/>
            <a:ext cx="11219272" cy="4745736"/>
          </a:xfrm>
        </p:spPr>
      </p:pic>
    </p:spTree>
    <p:extLst>
      <p:ext uri="{BB962C8B-B14F-4D97-AF65-F5344CB8AC3E}">
        <p14:creationId xmlns:p14="http://schemas.microsoft.com/office/powerpoint/2010/main" val="16253923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670" y="144062"/>
            <a:ext cx="10515600" cy="328210"/>
          </a:xfrm>
        </p:spPr>
        <p:txBody>
          <a:bodyPr>
            <a:noAutofit/>
          </a:bodyPr>
          <a:lstStyle/>
          <a:p>
            <a:r>
              <a:rPr lang="pl-PL" sz="3600" dirty="0" smtClean="0">
                <a:solidFill>
                  <a:schemeClr val="bg1"/>
                </a:solidFill>
                <a:latin typeface="Arial" panose="020B0604020202020204" pitchFamily="34" charset="0"/>
                <a:cs typeface="Arial" panose="020B0604020202020204" pitchFamily="34" charset="0"/>
              </a:rPr>
              <a:t>Znaki występujące przed przejazdami</a:t>
            </a:r>
            <a:endParaRPr lang="pl-PL" sz="3600" dirty="0">
              <a:solidFill>
                <a:schemeClr val="bg1"/>
              </a:solidFill>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6256867" y="3338569"/>
            <a:ext cx="6079066" cy="456083"/>
          </a:xfrm>
        </p:spPr>
        <p:txBody>
          <a:bodyPr>
            <a:noAutofit/>
          </a:bodyPr>
          <a:lstStyle/>
          <a:p>
            <a:pPr marL="0" indent="0">
              <a:spcBef>
                <a:spcPts val="0"/>
              </a:spcBef>
              <a:spcAft>
                <a:spcPts val="600"/>
              </a:spcAft>
              <a:buNone/>
            </a:pPr>
            <a:r>
              <a:rPr lang="pl-PL" sz="2400" dirty="0" smtClean="0">
                <a:latin typeface="Arial" panose="020B0604020202020204" pitchFamily="34" charset="0"/>
                <a:cs typeface="Arial" panose="020B0604020202020204" pitchFamily="34" charset="0"/>
              </a:rPr>
              <a:t>A9 – przejazd kolejowy z zaporami</a:t>
            </a:r>
          </a:p>
          <a:p>
            <a:pPr marL="0" indent="0">
              <a:spcBef>
                <a:spcPts val="0"/>
              </a:spcBef>
              <a:buNone/>
            </a:pPr>
            <a:r>
              <a:rPr lang="pl-PL" sz="2000" dirty="0">
                <a:solidFill>
                  <a:schemeClr val="bg1">
                    <a:lumMod val="50000"/>
                  </a:schemeClr>
                </a:solidFill>
                <a:latin typeface="Arial" panose="020B0604020202020204" pitchFamily="34" charset="0"/>
                <a:cs typeface="Arial" panose="020B0604020202020204" pitchFamily="34" charset="0"/>
              </a:rPr>
              <a:t>z</a:t>
            </a:r>
            <a:r>
              <a:rPr lang="pl-PL" sz="2000" dirty="0" smtClean="0">
                <a:solidFill>
                  <a:schemeClr val="bg1">
                    <a:lumMod val="50000"/>
                  </a:schemeClr>
                </a:solidFill>
                <a:latin typeface="Arial" panose="020B0604020202020204" pitchFamily="34" charset="0"/>
                <a:cs typeface="Arial" panose="020B0604020202020204" pitchFamily="34" charset="0"/>
              </a:rPr>
              <a:t>a ustawienie i czytelność znaku</a:t>
            </a:r>
          </a:p>
          <a:p>
            <a:pPr marL="0" indent="0">
              <a:spcBef>
                <a:spcPts val="0"/>
              </a:spcBef>
              <a:buNone/>
            </a:pPr>
            <a:r>
              <a:rPr lang="pl-PL" sz="2000" dirty="0" smtClean="0">
                <a:solidFill>
                  <a:schemeClr val="bg1">
                    <a:lumMod val="50000"/>
                  </a:schemeClr>
                </a:solidFill>
                <a:latin typeface="Arial" panose="020B0604020202020204" pitchFamily="34" charset="0"/>
                <a:cs typeface="Arial" panose="020B0604020202020204" pitchFamily="34" charset="0"/>
              </a:rPr>
              <a:t>odpowiada zarządca drogi</a:t>
            </a:r>
            <a:endParaRPr lang="pl-PL" sz="2000" dirty="0">
              <a:solidFill>
                <a:schemeClr val="bg1">
                  <a:lumMod val="50000"/>
                </a:schemeClr>
              </a:solidFill>
              <a:latin typeface="Arial" panose="020B0604020202020204" pitchFamily="34" charset="0"/>
              <a:cs typeface="Arial" panose="020B0604020202020204" pitchFamily="34"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1373" y="2738553"/>
            <a:ext cx="2482094" cy="2182163"/>
          </a:xfrm>
          <a:prstGeom prst="rect">
            <a:avLst/>
          </a:prstGeom>
        </p:spPr>
      </p:pic>
      <p:sp>
        <p:nvSpPr>
          <p:cNvPr id="5" name="Równoległobok 4"/>
          <p:cNvSpPr/>
          <p:nvPr/>
        </p:nvSpPr>
        <p:spPr>
          <a:xfrm>
            <a:off x="5757334" y="3338569"/>
            <a:ext cx="499533" cy="982133"/>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75000"/>
                </a:schemeClr>
              </a:solidFill>
            </a:endParaRPr>
          </a:p>
        </p:txBody>
      </p:sp>
    </p:spTree>
    <p:extLst>
      <p:ext uri="{BB962C8B-B14F-4D97-AF65-F5344CB8AC3E}">
        <p14:creationId xmlns:p14="http://schemas.microsoft.com/office/powerpoint/2010/main" val="17664115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670" y="144062"/>
            <a:ext cx="10515600" cy="328210"/>
          </a:xfrm>
        </p:spPr>
        <p:txBody>
          <a:bodyPr>
            <a:noAutofit/>
          </a:bodyPr>
          <a:lstStyle/>
          <a:p>
            <a:r>
              <a:rPr lang="pl-PL" sz="3600" dirty="0" smtClean="0">
                <a:solidFill>
                  <a:schemeClr val="bg1"/>
                </a:solidFill>
                <a:latin typeface="Arial" panose="020B0604020202020204" pitchFamily="34" charset="0"/>
                <a:cs typeface="Arial" panose="020B0604020202020204" pitchFamily="34" charset="0"/>
              </a:rPr>
              <a:t>Znaki występujące przed przejazdami</a:t>
            </a:r>
            <a:endParaRPr lang="pl-PL" sz="3600" dirty="0">
              <a:solidFill>
                <a:schemeClr val="bg1"/>
              </a:solidFill>
              <a:latin typeface="Arial" panose="020B0604020202020204" pitchFamily="34" charset="0"/>
              <a:cs typeface="Arial" panose="020B0604020202020204" pitchFamily="34" charset="0"/>
            </a:endParaRPr>
          </a:p>
        </p:txBody>
      </p:sp>
      <p:sp>
        <p:nvSpPr>
          <p:cNvPr id="5" name="Równoległobok 4"/>
          <p:cNvSpPr/>
          <p:nvPr/>
        </p:nvSpPr>
        <p:spPr>
          <a:xfrm>
            <a:off x="5757334" y="3338569"/>
            <a:ext cx="499533" cy="982133"/>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75000"/>
                </a:schemeClr>
              </a:solidFill>
            </a:endParaRP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1373" y="2738553"/>
            <a:ext cx="2482094" cy="2182163"/>
          </a:xfrm>
          <a:prstGeom prst="rect">
            <a:avLst/>
          </a:prstGeom>
        </p:spPr>
      </p:pic>
      <p:sp>
        <p:nvSpPr>
          <p:cNvPr id="7" name="Symbol zastępczy zawartości 2"/>
          <p:cNvSpPr txBox="1">
            <a:spLocks/>
          </p:cNvSpPr>
          <p:nvPr/>
        </p:nvSpPr>
        <p:spPr>
          <a:xfrm>
            <a:off x="6256867" y="3338569"/>
            <a:ext cx="6079066" cy="4560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pl-PL" sz="2400" dirty="0">
                <a:latin typeface="Arial" panose="020B0604020202020204" pitchFamily="34" charset="0"/>
                <a:cs typeface="Arial" panose="020B0604020202020204" pitchFamily="34" charset="0"/>
              </a:rPr>
              <a:t>A10 – przejazd kolejowy bez zapór</a:t>
            </a:r>
          </a:p>
          <a:p>
            <a:pPr marL="0" indent="0">
              <a:spcBef>
                <a:spcPts val="0"/>
              </a:spcBef>
              <a:buNone/>
            </a:pPr>
            <a:r>
              <a:rPr lang="pl-PL" sz="2000" dirty="0">
                <a:solidFill>
                  <a:schemeClr val="bg1">
                    <a:lumMod val="50000"/>
                  </a:schemeClr>
                </a:solidFill>
                <a:latin typeface="Arial" panose="020B0604020202020204" pitchFamily="34" charset="0"/>
                <a:cs typeface="Arial" panose="020B0604020202020204" pitchFamily="34" charset="0"/>
              </a:rPr>
              <a:t>za ustawienie i czytelność znaku</a:t>
            </a:r>
          </a:p>
          <a:p>
            <a:pPr marL="0" indent="0">
              <a:spcBef>
                <a:spcPts val="0"/>
              </a:spcBef>
              <a:buNone/>
            </a:pPr>
            <a:r>
              <a:rPr lang="pl-PL" sz="2000" dirty="0">
                <a:solidFill>
                  <a:schemeClr val="bg1">
                    <a:lumMod val="50000"/>
                  </a:schemeClr>
                </a:solidFill>
                <a:latin typeface="Arial" panose="020B0604020202020204" pitchFamily="34" charset="0"/>
                <a:cs typeface="Arial" panose="020B0604020202020204" pitchFamily="34" charset="0"/>
              </a:rPr>
              <a:t>odpowiada zarządca drogi</a:t>
            </a:r>
          </a:p>
        </p:txBody>
      </p:sp>
    </p:spTree>
    <p:extLst>
      <p:ext uri="{BB962C8B-B14F-4D97-AF65-F5344CB8AC3E}">
        <p14:creationId xmlns:p14="http://schemas.microsoft.com/office/powerpoint/2010/main" val="16252526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670" y="144062"/>
            <a:ext cx="10515600" cy="328210"/>
          </a:xfrm>
        </p:spPr>
        <p:txBody>
          <a:bodyPr>
            <a:noAutofit/>
          </a:bodyPr>
          <a:lstStyle/>
          <a:p>
            <a:r>
              <a:rPr lang="pl-PL" sz="3600" dirty="0" smtClean="0">
                <a:solidFill>
                  <a:schemeClr val="bg1"/>
                </a:solidFill>
                <a:latin typeface="Arial" panose="020B0604020202020204" pitchFamily="34" charset="0"/>
                <a:cs typeface="Arial" panose="020B0604020202020204" pitchFamily="34" charset="0"/>
              </a:rPr>
              <a:t>Znaki występujące przed przejazdami</a:t>
            </a:r>
            <a:endParaRPr lang="pl-PL" sz="3600" dirty="0">
              <a:solidFill>
                <a:schemeClr val="bg1"/>
              </a:solidFill>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6256867" y="2040790"/>
            <a:ext cx="5775960" cy="3577689"/>
          </a:xfrm>
        </p:spPr>
        <p:txBody>
          <a:bodyPr>
            <a:normAutofit fontScale="55000" lnSpcReduction="20000"/>
          </a:bodyPr>
          <a:lstStyle/>
          <a:p>
            <a:pPr marL="0" indent="0" algn="just">
              <a:spcBef>
                <a:spcPts val="600"/>
              </a:spcBef>
              <a:buNone/>
            </a:pPr>
            <a:r>
              <a:rPr lang="pl-PL" sz="3400" dirty="0" smtClean="0">
                <a:latin typeface="Arial" panose="020B0604020202020204" pitchFamily="34" charset="0"/>
                <a:cs typeface="Arial" panose="020B0604020202020204" pitchFamily="34" charset="0"/>
              </a:rPr>
              <a:t>słupki wskaźnikowe:</a:t>
            </a:r>
          </a:p>
          <a:p>
            <a:pPr algn="just">
              <a:spcBef>
                <a:spcPts val="600"/>
              </a:spcBef>
            </a:pPr>
            <a:r>
              <a:rPr lang="pl-PL" sz="3400" dirty="0" smtClean="0">
                <a:latin typeface="Arial" panose="020B0604020202020204" pitchFamily="34" charset="0"/>
                <a:cs typeface="Arial" panose="020B0604020202020204" pitchFamily="34" charset="0"/>
              </a:rPr>
              <a:t>G1a – umieszczany pod znakiem ostrzegawczym</a:t>
            </a:r>
          </a:p>
          <a:p>
            <a:pPr>
              <a:spcBef>
                <a:spcPts val="600"/>
              </a:spcBef>
            </a:pPr>
            <a:r>
              <a:rPr lang="pl-PL" sz="3400" dirty="0" smtClean="0">
                <a:latin typeface="Arial" panose="020B0604020202020204" pitchFamily="34" charset="0"/>
                <a:cs typeface="Arial" panose="020B0604020202020204" pitchFamily="34" charset="0"/>
              </a:rPr>
              <a:t>G1b – umieszczany na 2/3 odległości znaku ostrzegawczego od przejazdu</a:t>
            </a:r>
          </a:p>
          <a:p>
            <a:pPr>
              <a:spcBef>
                <a:spcPts val="600"/>
              </a:spcBef>
            </a:pPr>
            <a:r>
              <a:rPr lang="pl-PL" sz="3400" dirty="0" smtClean="0">
                <a:latin typeface="Arial" panose="020B0604020202020204" pitchFamily="34" charset="0"/>
                <a:cs typeface="Arial" panose="020B0604020202020204" pitchFamily="34" charset="0"/>
              </a:rPr>
              <a:t>G1c – umieszczany na 1/3 odległości </a:t>
            </a:r>
            <a:r>
              <a:rPr lang="pl-PL" sz="3400" dirty="0">
                <a:latin typeface="Arial" panose="020B0604020202020204" pitchFamily="34" charset="0"/>
                <a:cs typeface="Arial" panose="020B0604020202020204" pitchFamily="34" charset="0"/>
              </a:rPr>
              <a:t>znaku ostrzegawczego od </a:t>
            </a:r>
            <a:r>
              <a:rPr lang="pl-PL" sz="3400" dirty="0" smtClean="0">
                <a:latin typeface="Arial" panose="020B0604020202020204" pitchFamily="34" charset="0"/>
                <a:cs typeface="Arial" panose="020B0604020202020204" pitchFamily="34" charset="0"/>
              </a:rPr>
              <a:t>przejazdu</a:t>
            </a:r>
          </a:p>
          <a:p>
            <a:pPr algn="just">
              <a:spcBef>
                <a:spcPts val="600"/>
              </a:spcBef>
              <a:spcAft>
                <a:spcPts val="1200"/>
              </a:spcAft>
            </a:pPr>
            <a:r>
              <a:rPr lang="pl-PL" sz="3400" dirty="0" smtClean="0">
                <a:latin typeface="Arial" panose="020B0604020202020204" pitchFamily="34" charset="0"/>
                <a:cs typeface="Arial" panose="020B0604020202020204" pitchFamily="34" charset="0"/>
              </a:rPr>
              <a:t>G1d, e, f – umieszczane analogicznie jak słupki G1a, b, c, po lewej stronie, na drodze </a:t>
            </a:r>
            <a:br>
              <a:rPr lang="pl-PL" sz="3400" dirty="0" smtClean="0">
                <a:latin typeface="Arial" panose="020B0604020202020204" pitchFamily="34" charset="0"/>
                <a:cs typeface="Arial" panose="020B0604020202020204" pitchFamily="34" charset="0"/>
              </a:rPr>
            </a:br>
            <a:r>
              <a:rPr lang="pl-PL" sz="3400" dirty="0" smtClean="0">
                <a:latin typeface="Arial" panose="020B0604020202020204" pitchFamily="34" charset="0"/>
                <a:cs typeface="Arial" panose="020B0604020202020204" pitchFamily="34" charset="0"/>
              </a:rPr>
              <a:t>o dozwolonej prędkości &gt;60km/h</a:t>
            </a:r>
            <a:r>
              <a:rPr lang="pl-PL" sz="3400" dirty="0">
                <a:latin typeface="Arial" panose="020B0604020202020204" pitchFamily="34" charset="0"/>
                <a:cs typeface="Arial" panose="020B0604020202020204" pitchFamily="34" charset="0"/>
              </a:rPr>
              <a:t>, w przypadku widoczności przejazdu z odległości mniejszej niż 100 </a:t>
            </a:r>
            <a:r>
              <a:rPr lang="pl-PL" sz="3400" dirty="0" smtClean="0">
                <a:latin typeface="Arial" panose="020B0604020202020204" pitchFamily="34" charset="0"/>
                <a:cs typeface="Arial" panose="020B0604020202020204" pitchFamily="34" charset="0"/>
              </a:rPr>
              <a:t>metrów lub na drodze jednokierunkowej</a:t>
            </a:r>
          </a:p>
          <a:p>
            <a:pPr marL="0" indent="0">
              <a:spcBef>
                <a:spcPts val="0"/>
              </a:spcBef>
              <a:spcAft>
                <a:spcPts val="600"/>
              </a:spcAft>
              <a:buNone/>
            </a:pPr>
            <a:r>
              <a:rPr lang="pl-PL" sz="3600" dirty="0">
                <a:solidFill>
                  <a:schemeClr val="bg1">
                    <a:lumMod val="50000"/>
                  </a:schemeClr>
                </a:solidFill>
                <a:latin typeface="Arial" panose="020B0604020202020204" pitchFamily="34" charset="0"/>
                <a:cs typeface="Arial" panose="020B0604020202020204" pitchFamily="34" charset="0"/>
              </a:rPr>
              <a:t>za ustawienie i czytelność znaków</a:t>
            </a:r>
          </a:p>
          <a:p>
            <a:pPr marL="0" indent="0">
              <a:spcBef>
                <a:spcPts val="0"/>
              </a:spcBef>
              <a:spcAft>
                <a:spcPts val="600"/>
              </a:spcAft>
              <a:buNone/>
            </a:pPr>
            <a:r>
              <a:rPr lang="pl-PL" sz="3600" dirty="0">
                <a:solidFill>
                  <a:schemeClr val="bg1">
                    <a:lumMod val="50000"/>
                  </a:schemeClr>
                </a:solidFill>
                <a:latin typeface="Arial" panose="020B0604020202020204" pitchFamily="34" charset="0"/>
                <a:cs typeface="Arial" panose="020B0604020202020204" pitchFamily="34" charset="0"/>
              </a:rPr>
              <a:t>odpowiada zarządca </a:t>
            </a:r>
            <a:r>
              <a:rPr lang="pl-PL" sz="3600" dirty="0" smtClean="0">
                <a:solidFill>
                  <a:schemeClr val="bg1">
                    <a:lumMod val="50000"/>
                  </a:schemeClr>
                </a:solidFill>
                <a:latin typeface="Arial" panose="020B0604020202020204" pitchFamily="34" charset="0"/>
                <a:cs typeface="Arial" panose="020B0604020202020204" pitchFamily="34" charset="0"/>
              </a:rPr>
              <a:t>drogi</a:t>
            </a:r>
            <a:endParaRPr lang="pl-PL" dirty="0">
              <a:latin typeface="Ubuntu" panose="020B0504030602030204" pitchFamily="34"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9575" y="2797942"/>
            <a:ext cx="4305689" cy="2074676"/>
          </a:xfrm>
          <a:prstGeom prst="rect">
            <a:avLst/>
          </a:prstGeom>
        </p:spPr>
      </p:pic>
      <p:sp>
        <p:nvSpPr>
          <p:cNvPr id="6" name="pole tekstowe 5"/>
          <p:cNvSpPr txBox="1"/>
          <p:nvPr/>
        </p:nvSpPr>
        <p:spPr>
          <a:xfrm>
            <a:off x="3488266" y="4982949"/>
            <a:ext cx="620683" cy="369332"/>
          </a:xfrm>
          <a:prstGeom prst="rect">
            <a:avLst/>
          </a:prstGeom>
          <a:noFill/>
        </p:spPr>
        <p:txBody>
          <a:bodyPr wrap="none" rtlCol="0">
            <a:spAutoFit/>
          </a:bodyPr>
          <a:lstStyle/>
          <a:p>
            <a:r>
              <a:rPr lang="pl-PL" dirty="0" smtClean="0">
                <a:latin typeface="Arial" panose="020B0604020202020204" pitchFamily="34" charset="0"/>
                <a:cs typeface="Arial" panose="020B0604020202020204" pitchFamily="34" charset="0"/>
              </a:rPr>
              <a:t>G1a</a:t>
            </a:r>
            <a:endParaRPr lang="pl-PL" dirty="0">
              <a:latin typeface="Arial" panose="020B0604020202020204" pitchFamily="34" charset="0"/>
              <a:cs typeface="Arial" panose="020B0604020202020204" pitchFamily="34" charset="0"/>
            </a:endParaRPr>
          </a:p>
        </p:txBody>
      </p:sp>
      <p:sp>
        <p:nvSpPr>
          <p:cNvPr id="7" name="pole tekstowe 6"/>
          <p:cNvSpPr txBox="1"/>
          <p:nvPr/>
        </p:nvSpPr>
        <p:spPr>
          <a:xfrm>
            <a:off x="4103893" y="4982949"/>
            <a:ext cx="620683" cy="369332"/>
          </a:xfrm>
          <a:prstGeom prst="rect">
            <a:avLst/>
          </a:prstGeom>
          <a:noFill/>
        </p:spPr>
        <p:txBody>
          <a:bodyPr wrap="none" rtlCol="0">
            <a:spAutoFit/>
          </a:bodyPr>
          <a:lstStyle/>
          <a:p>
            <a:r>
              <a:rPr lang="pl-PL" dirty="0" smtClean="0">
                <a:latin typeface="Arial" panose="020B0604020202020204" pitchFamily="34" charset="0"/>
                <a:cs typeface="Arial" panose="020B0604020202020204" pitchFamily="34" charset="0"/>
              </a:rPr>
              <a:t>G1b</a:t>
            </a:r>
            <a:endParaRPr lang="pl-PL" dirty="0">
              <a:latin typeface="Arial" panose="020B0604020202020204" pitchFamily="34" charset="0"/>
              <a:cs typeface="Arial" panose="020B0604020202020204" pitchFamily="34" charset="0"/>
            </a:endParaRPr>
          </a:p>
        </p:txBody>
      </p:sp>
      <p:sp>
        <p:nvSpPr>
          <p:cNvPr id="8" name="pole tekstowe 7"/>
          <p:cNvSpPr txBox="1"/>
          <p:nvPr/>
        </p:nvSpPr>
        <p:spPr>
          <a:xfrm>
            <a:off x="4758898" y="4982949"/>
            <a:ext cx="607859" cy="369332"/>
          </a:xfrm>
          <a:prstGeom prst="rect">
            <a:avLst/>
          </a:prstGeom>
          <a:noFill/>
        </p:spPr>
        <p:txBody>
          <a:bodyPr wrap="none" rtlCol="0">
            <a:spAutoFit/>
          </a:bodyPr>
          <a:lstStyle/>
          <a:p>
            <a:r>
              <a:rPr lang="pl-PL" dirty="0" smtClean="0">
                <a:latin typeface="Arial" panose="020B0604020202020204" pitchFamily="34" charset="0"/>
                <a:cs typeface="Arial" panose="020B0604020202020204" pitchFamily="34" charset="0"/>
              </a:rPr>
              <a:t>G1c</a:t>
            </a:r>
            <a:endParaRPr lang="pl-PL" dirty="0">
              <a:latin typeface="Arial" panose="020B0604020202020204" pitchFamily="34" charset="0"/>
              <a:cs typeface="Arial" panose="020B0604020202020204" pitchFamily="34" charset="0"/>
            </a:endParaRPr>
          </a:p>
        </p:txBody>
      </p:sp>
      <p:sp>
        <p:nvSpPr>
          <p:cNvPr id="9" name="pole tekstowe 8"/>
          <p:cNvSpPr txBox="1"/>
          <p:nvPr/>
        </p:nvSpPr>
        <p:spPr>
          <a:xfrm>
            <a:off x="1125366" y="4982949"/>
            <a:ext cx="620683" cy="369332"/>
          </a:xfrm>
          <a:prstGeom prst="rect">
            <a:avLst/>
          </a:prstGeom>
          <a:noFill/>
        </p:spPr>
        <p:txBody>
          <a:bodyPr wrap="none" rtlCol="0">
            <a:spAutoFit/>
          </a:bodyPr>
          <a:lstStyle/>
          <a:p>
            <a:r>
              <a:rPr lang="pl-PL" dirty="0" smtClean="0">
                <a:latin typeface="Arial" panose="020B0604020202020204" pitchFamily="34" charset="0"/>
                <a:cs typeface="Arial" panose="020B0604020202020204" pitchFamily="34" charset="0"/>
              </a:rPr>
              <a:t>G1d</a:t>
            </a:r>
            <a:endParaRPr lang="pl-PL" dirty="0">
              <a:latin typeface="Arial" panose="020B0604020202020204" pitchFamily="34" charset="0"/>
              <a:cs typeface="Arial" panose="020B0604020202020204" pitchFamily="34" charset="0"/>
            </a:endParaRPr>
          </a:p>
        </p:txBody>
      </p:sp>
      <p:sp>
        <p:nvSpPr>
          <p:cNvPr id="10" name="pole tekstowe 9"/>
          <p:cNvSpPr txBox="1"/>
          <p:nvPr/>
        </p:nvSpPr>
        <p:spPr>
          <a:xfrm>
            <a:off x="1740993" y="4982949"/>
            <a:ext cx="620683" cy="369332"/>
          </a:xfrm>
          <a:prstGeom prst="rect">
            <a:avLst/>
          </a:prstGeom>
          <a:noFill/>
        </p:spPr>
        <p:txBody>
          <a:bodyPr wrap="none" rtlCol="0">
            <a:spAutoFit/>
          </a:bodyPr>
          <a:lstStyle/>
          <a:p>
            <a:r>
              <a:rPr lang="pl-PL" dirty="0" smtClean="0">
                <a:latin typeface="Arial" panose="020B0604020202020204" pitchFamily="34" charset="0"/>
                <a:cs typeface="Arial" panose="020B0604020202020204" pitchFamily="34" charset="0"/>
              </a:rPr>
              <a:t>G1e</a:t>
            </a:r>
            <a:endParaRPr lang="pl-PL" dirty="0">
              <a:latin typeface="Arial" panose="020B0604020202020204" pitchFamily="34" charset="0"/>
              <a:cs typeface="Arial" panose="020B0604020202020204" pitchFamily="34" charset="0"/>
            </a:endParaRPr>
          </a:p>
        </p:txBody>
      </p:sp>
      <p:sp>
        <p:nvSpPr>
          <p:cNvPr id="11" name="pole tekstowe 10"/>
          <p:cNvSpPr txBox="1"/>
          <p:nvPr/>
        </p:nvSpPr>
        <p:spPr>
          <a:xfrm>
            <a:off x="2395998" y="4982949"/>
            <a:ext cx="559769" cy="369332"/>
          </a:xfrm>
          <a:prstGeom prst="rect">
            <a:avLst/>
          </a:prstGeom>
          <a:noFill/>
        </p:spPr>
        <p:txBody>
          <a:bodyPr wrap="none" rtlCol="0">
            <a:spAutoFit/>
          </a:bodyPr>
          <a:lstStyle/>
          <a:p>
            <a:r>
              <a:rPr lang="pl-PL" dirty="0" smtClean="0">
                <a:latin typeface="Arial" panose="020B0604020202020204" pitchFamily="34" charset="0"/>
                <a:cs typeface="Arial" panose="020B0604020202020204" pitchFamily="34" charset="0"/>
              </a:rPr>
              <a:t>G1f</a:t>
            </a:r>
            <a:endParaRPr lang="pl-PL" dirty="0">
              <a:latin typeface="Arial" panose="020B0604020202020204" pitchFamily="34" charset="0"/>
              <a:cs typeface="Arial" panose="020B0604020202020204" pitchFamily="34" charset="0"/>
            </a:endParaRPr>
          </a:p>
        </p:txBody>
      </p:sp>
      <p:sp>
        <p:nvSpPr>
          <p:cNvPr id="12" name="Równoległobok 11"/>
          <p:cNvSpPr/>
          <p:nvPr/>
        </p:nvSpPr>
        <p:spPr>
          <a:xfrm>
            <a:off x="5757334" y="3338569"/>
            <a:ext cx="499533" cy="982133"/>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75000"/>
                </a:schemeClr>
              </a:solidFill>
            </a:endParaRPr>
          </a:p>
        </p:txBody>
      </p:sp>
    </p:spTree>
    <p:extLst>
      <p:ext uri="{BB962C8B-B14F-4D97-AF65-F5344CB8AC3E}">
        <p14:creationId xmlns:p14="http://schemas.microsoft.com/office/powerpoint/2010/main" val="8018332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670" y="144062"/>
            <a:ext cx="10515600" cy="328210"/>
          </a:xfrm>
        </p:spPr>
        <p:txBody>
          <a:bodyPr>
            <a:noAutofit/>
          </a:bodyPr>
          <a:lstStyle/>
          <a:p>
            <a:r>
              <a:rPr lang="pl-PL" sz="3600" dirty="0" smtClean="0">
                <a:solidFill>
                  <a:schemeClr val="bg1"/>
                </a:solidFill>
                <a:latin typeface="Arial" panose="020B0604020202020204" pitchFamily="34" charset="0"/>
                <a:cs typeface="Arial" panose="020B0604020202020204" pitchFamily="34" charset="0"/>
              </a:rPr>
              <a:t>Znaki występujące przed przejazdami</a:t>
            </a:r>
            <a:endParaRPr lang="pl-PL" sz="3600" dirty="0">
              <a:solidFill>
                <a:schemeClr val="bg1"/>
              </a:solidFill>
              <a:latin typeface="Arial" panose="020B0604020202020204" pitchFamily="34" charset="0"/>
              <a:cs typeface="Arial" panose="020B0604020202020204" pitchFamily="34" charset="0"/>
            </a:endParaRPr>
          </a:p>
        </p:txBody>
      </p:sp>
      <p:sp>
        <p:nvSpPr>
          <p:cNvPr id="3" name="Symbol zastępczy zawartości 2"/>
          <p:cNvSpPr>
            <a:spLocks noGrp="1"/>
          </p:cNvSpPr>
          <p:nvPr>
            <p:ph idx="1"/>
          </p:nvPr>
        </p:nvSpPr>
        <p:spPr>
          <a:xfrm>
            <a:off x="2091265" y="4064324"/>
            <a:ext cx="4007783" cy="457200"/>
          </a:xfrm>
        </p:spPr>
        <p:txBody>
          <a:bodyPr>
            <a:noAutofit/>
          </a:bodyPr>
          <a:lstStyle/>
          <a:p>
            <a:pPr marL="0" indent="0">
              <a:spcBef>
                <a:spcPts val="0"/>
              </a:spcBef>
              <a:spcAft>
                <a:spcPts val="600"/>
              </a:spcAft>
              <a:buNone/>
            </a:pPr>
            <a:r>
              <a:rPr lang="pl-PL" sz="2400" dirty="0" smtClean="0">
                <a:latin typeface="Arial" panose="020B0604020202020204" pitchFamily="34" charset="0"/>
                <a:cs typeface="Arial" panose="020B0604020202020204" pitchFamily="34" charset="0"/>
              </a:rPr>
              <a:t>B20 – STOP</a:t>
            </a:r>
          </a:p>
          <a:p>
            <a:pPr marL="0" indent="0">
              <a:spcBef>
                <a:spcPts val="0"/>
              </a:spcBef>
              <a:buNone/>
            </a:pPr>
            <a:r>
              <a:rPr lang="pl-PL" sz="2000" dirty="0">
                <a:solidFill>
                  <a:schemeClr val="bg1">
                    <a:lumMod val="50000"/>
                  </a:schemeClr>
                </a:solidFill>
                <a:latin typeface="Arial" panose="020B0604020202020204" pitchFamily="34" charset="0"/>
                <a:cs typeface="Arial" panose="020B0604020202020204" pitchFamily="34" charset="0"/>
              </a:rPr>
              <a:t>za ustawienie i czytelność znaku</a:t>
            </a:r>
          </a:p>
          <a:p>
            <a:pPr marL="0" indent="0">
              <a:spcBef>
                <a:spcPts val="0"/>
              </a:spcBef>
              <a:buNone/>
            </a:pPr>
            <a:r>
              <a:rPr lang="pl-PL" sz="2000" dirty="0">
                <a:solidFill>
                  <a:schemeClr val="bg1">
                    <a:lumMod val="50000"/>
                  </a:schemeClr>
                </a:solidFill>
                <a:latin typeface="Arial" panose="020B0604020202020204" pitchFamily="34" charset="0"/>
                <a:cs typeface="Arial" panose="020B0604020202020204" pitchFamily="34" charset="0"/>
              </a:rPr>
              <a:t>odpowiada zarządca </a:t>
            </a:r>
            <a:r>
              <a:rPr lang="pl-PL" sz="2000" dirty="0" smtClean="0">
                <a:solidFill>
                  <a:schemeClr val="bg1">
                    <a:lumMod val="50000"/>
                  </a:schemeClr>
                </a:solidFill>
                <a:latin typeface="Arial" panose="020B0604020202020204" pitchFamily="34" charset="0"/>
                <a:cs typeface="Arial" panose="020B0604020202020204" pitchFamily="34" charset="0"/>
              </a:rPr>
              <a:t>drogi</a:t>
            </a:r>
            <a:endParaRPr lang="pl-PL" sz="2000" dirty="0">
              <a:solidFill>
                <a:schemeClr val="bg1">
                  <a:lumMod val="50000"/>
                </a:schemeClr>
              </a:solidFill>
              <a:latin typeface="Arial" panose="020B0604020202020204" pitchFamily="34" charset="0"/>
              <a:cs typeface="Arial" panose="020B0604020202020204" pitchFamily="34" charset="0"/>
            </a:endParaRPr>
          </a:p>
        </p:txBody>
      </p:sp>
      <p:sp>
        <p:nvSpPr>
          <p:cNvPr id="5" name="Równoległobok 4"/>
          <p:cNvSpPr/>
          <p:nvPr/>
        </p:nvSpPr>
        <p:spPr>
          <a:xfrm>
            <a:off x="1591732" y="4066702"/>
            <a:ext cx="499533" cy="982133"/>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75000"/>
                </a:schemeClr>
              </a:solidFill>
            </a:endParaRPr>
          </a:p>
        </p:txBody>
      </p:sp>
      <p:pic>
        <p:nvPicPr>
          <p:cNvPr id="6" name="Obraz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0375" y="1654942"/>
            <a:ext cx="2074676" cy="2074676"/>
          </a:xfrm>
          <a:prstGeom prst="rect">
            <a:avLst/>
          </a:prstGeom>
          <a:effectLst>
            <a:outerShdw blurRad="63500" sx="102000" sy="102000" algn="ctr" rotWithShape="0">
              <a:prstClr val="black">
                <a:alpha val="40000"/>
              </a:prstClr>
            </a:outerShdw>
          </a:effectLst>
        </p:spPr>
      </p:pic>
      <p:pic>
        <p:nvPicPr>
          <p:cNvPr id="7" name="Picture 4" descr="C:\Documents and Settings\Paulina Pawłowska\Pulpit\sygnalizator_drogowy_sdk2.jpg"/>
          <p:cNvPicPr>
            <a:picLocks noChangeAspect="1" noChangeArrowheads="1"/>
          </p:cNvPicPr>
          <p:nvPr/>
        </p:nvPicPr>
        <p:blipFill rotWithShape="1">
          <a:blip r:embed="rId3">
            <a:extLst>
              <a:ext uri="{28A0092B-C50C-407E-A947-70E740481C1C}">
                <a14:useLocalDpi xmlns:a14="http://schemas.microsoft.com/office/drawing/2010/main" val="0"/>
              </a:ext>
            </a:extLst>
          </a:blip>
          <a:srcRect b="34534"/>
          <a:stretch/>
        </p:blipFill>
        <p:spPr bwMode="auto">
          <a:xfrm>
            <a:off x="7083474" y="1297573"/>
            <a:ext cx="1943100" cy="2455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Obraz 7"/>
          <p:cNvPicPr>
            <a:picLocks noChangeAspect="1"/>
          </p:cNvPicPr>
          <p:nvPr/>
        </p:nvPicPr>
        <p:blipFill>
          <a:blip r:embed="rId4">
            <a:extLst>
              <a:ext uri="{28A0092B-C50C-407E-A947-70E740481C1C}">
                <a14:useLocalDpi xmlns:a14="http://schemas.microsoft.com/office/drawing/2010/main" val="0"/>
              </a:ext>
            </a:extLst>
          </a:blip>
          <a:srcRect l="22701" t="30167" r="21500" b="39265"/>
          <a:stretch>
            <a:fillRect/>
          </a:stretch>
        </p:blipFill>
        <p:spPr bwMode="auto">
          <a:xfrm>
            <a:off x="7031086" y="1240422"/>
            <a:ext cx="10604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Obraz 8"/>
          <p:cNvPicPr>
            <a:picLocks noChangeAspect="1"/>
          </p:cNvPicPr>
          <p:nvPr/>
        </p:nvPicPr>
        <p:blipFill>
          <a:blip r:embed="rId4">
            <a:extLst>
              <a:ext uri="{28A0092B-C50C-407E-A947-70E740481C1C}">
                <a14:useLocalDpi xmlns:a14="http://schemas.microsoft.com/office/drawing/2010/main" val="0"/>
              </a:ext>
            </a:extLst>
          </a:blip>
          <a:srcRect l="22701" t="30167" r="21500" b="39265"/>
          <a:stretch>
            <a:fillRect/>
          </a:stretch>
        </p:blipFill>
        <p:spPr bwMode="auto">
          <a:xfrm>
            <a:off x="7966124" y="1240422"/>
            <a:ext cx="1060450"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rostokąt 3"/>
          <p:cNvSpPr/>
          <p:nvPr/>
        </p:nvSpPr>
        <p:spPr>
          <a:xfrm>
            <a:off x="5291667" y="2633133"/>
            <a:ext cx="1278466" cy="27093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l-PL"/>
          </a:p>
        </p:txBody>
      </p:sp>
      <p:sp>
        <p:nvSpPr>
          <p:cNvPr id="10" name="Prostokąt 9"/>
          <p:cNvSpPr/>
          <p:nvPr/>
        </p:nvSpPr>
        <p:spPr>
          <a:xfrm>
            <a:off x="5291667" y="3037736"/>
            <a:ext cx="1278466" cy="270934"/>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pl-PL"/>
          </a:p>
        </p:txBody>
      </p:sp>
      <p:sp>
        <p:nvSpPr>
          <p:cNvPr id="11" name="Równoległobok 10"/>
          <p:cNvSpPr/>
          <p:nvPr/>
        </p:nvSpPr>
        <p:spPr>
          <a:xfrm>
            <a:off x="6907383" y="4066702"/>
            <a:ext cx="499533" cy="982133"/>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75000"/>
                </a:schemeClr>
              </a:solidFill>
            </a:endParaRPr>
          </a:p>
        </p:txBody>
      </p:sp>
      <p:sp>
        <p:nvSpPr>
          <p:cNvPr id="12" name="Symbol zastępczy zawartości 2"/>
          <p:cNvSpPr txBox="1">
            <a:spLocks/>
          </p:cNvSpPr>
          <p:nvPr/>
        </p:nvSpPr>
        <p:spPr>
          <a:xfrm>
            <a:off x="7406916" y="4066702"/>
            <a:ext cx="4169388" cy="1575146"/>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1200"/>
              </a:spcAft>
              <a:buFont typeface="Arial" panose="020B0604020202020204" pitchFamily="34" charset="0"/>
              <a:buNone/>
            </a:pPr>
            <a:r>
              <a:rPr lang="pl-PL" sz="9600" dirty="0" smtClean="0">
                <a:latin typeface="Arial" panose="020B0604020202020204" pitchFamily="34" charset="0"/>
                <a:cs typeface="Arial" panose="020B0604020202020204" pitchFamily="34" charset="0"/>
              </a:rPr>
              <a:t>sygnalizacja przejazdowa</a:t>
            </a:r>
          </a:p>
          <a:p>
            <a:pPr marL="0" indent="0">
              <a:spcBef>
                <a:spcPts val="0"/>
              </a:spcBef>
              <a:spcAft>
                <a:spcPts val="600"/>
              </a:spcAft>
              <a:buNone/>
            </a:pPr>
            <a:r>
              <a:rPr lang="pl-PL" sz="8000" dirty="0">
                <a:solidFill>
                  <a:schemeClr val="bg1">
                    <a:lumMod val="50000"/>
                  </a:schemeClr>
                </a:solidFill>
                <a:latin typeface="Arial" panose="020B0604020202020204" pitchFamily="34" charset="0"/>
                <a:cs typeface="Arial" panose="020B0604020202020204" pitchFamily="34" charset="0"/>
              </a:rPr>
              <a:t>za ustawienie i czytelność znaku</a:t>
            </a:r>
          </a:p>
          <a:p>
            <a:pPr marL="0" indent="0">
              <a:spcBef>
                <a:spcPts val="0"/>
              </a:spcBef>
              <a:spcAft>
                <a:spcPts val="600"/>
              </a:spcAft>
              <a:buNone/>
            </a:pPr>
            <a:r>
              <a:rPr lang="pl-PL" sz="8000" dirty="0">
                <a:solidFill>
                  <a:schemeClr val="bg1">
                    <a:lumMod val="50000"/>
                  </a:schemeClr>
                </a:solidFill>
                <a:latin typeface="Arial" panose="020B0604020202020204" pitchFamily="34" charset="0"/>
                <a:cs typeface="Arial" panose="020B0604020202020204" pitchFamily="34" charset="0"/>
              </a:rPr>
              <a:t>odpowiadają </a:t>
            </a:r>
          </a:p>
          <a:p>
            <a:pPr marL="0" indent="0">
              <a:spcBef>
                <a:spcPts val="0"/>
              </a:spcBef>
              <a:spcAft>
                <a:spcPts val="600"/>
              </a:spcAft>
              <a:buNone/>
            </a:pPr>
            <a:r>
              <a:rPr lang="pl-PL" sz="8000" dirty="0">
                <a:solidFill>
                  <a:schemeClr val="bg1">
                    <a:lumMod val="50000"/>
                  </a:schemeClr>
                </a:solidFill>
                <a:latin typeface="Arial" panose="020B0604020202020204" pitchFamily="34" charset="0"/>
                <a:cs typeface="Arial" panose="020B0604020202020204" pitchFamily="34" charset="0"/>
              </a:rPr>
              <a:t>PKP Polskie Linie Kolejowe S.A.</a:t>
            </a:r>
          </a:p>
        </p:txBody>
      </p:sp>
    </p:spTree>
    <p:extLst>
      <p:ext uri="{BB962C8B-B14F-4D97-AF65-F5344CB8AC3E}">
        <p14:creationId xmlns:p14="http://schemas.microsoft.com/office/powerpoint/2010/main" val="339558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childTnLst>
                                    <p:animEffect transition="out" filter="fade">
                                      <p:cBhvr>
                                        <p:cTn id="6" dur="1000" tmFilter="0, 0; .2, .5; .8, .5; 1, 0"/>
                                        <p:tgtEl>
                                          <p:spTgt spid="8"/>
                                        </p:tgtEl>
                                      </p:cBhvr>
                                    </p:animEffect>
                                    <p:animScale>
                                      <p:cBhvr>
                                        <p:cTn id="7" dur="500" autoRev="1" fill="hold"/>
                                        <p:tgtEl>
                                          <p:spTgt spid="8"/>
                                        </p:tgtEl>
                                      </p:cBhvr>
                                      <p:by x="105000" y="105000"/>
                                    </p:animScale>
                                  </p:childTnLst>
                                </p:cTn>
                              </p:par>
                              <p:par>
                                <p:cTn id="8" presetID="26" presetClass="emph" presetSubtype="0" repeatCount="indefinite" fill="hold" nodeType="withEffect">
                                  <p:stCondLst>
                                    <p:cond delay="500"/>
                                  </p:stCondLst>
                                  <p:childTnLst>
                                    <p:animEffect transition="out" filter="fade">
                                      <p:cBhvr>
                                        <p:cTn id="9" dur="1000" tmFilter="0, 0; .2, .5; .8, .5; 1, 0"/>
                                        <p:tgtEl>
                                          <p:spTgt spid="9"/>
                                        </p:tgtEl>
                                      </p:cBhvr>
                                    </p:animEffect>
                                    <p:animScale>
                                      <p:cBhvr>
                                        <p:cTn id="10" dur="50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104670" y="144062"/>
            <a:ext cx="10515600" cy="328210"/>
          </a:xfrm>
        </p:spPr>
        <p:txBody>
          <a:bodyPr>
            <a:noAutofit/>
          </a:bodyPr>
          <a:lstStyle/>
          <a:p>
            <a:r>
              <a:rPr lang="pl-PL" sz="3600" dirty="0" smtClean="0">
                <a:solidFill>
                  <a:schemeClr val="bg1"/>
                </a:solidFill>
                <a:latin typeface="Arial" panose="020B0604020202020204" pitchFamily="34" charset="0"/>
                <a:cs typeface="Arial" panose="020B0604020202020204" pitchFamily="34" charset="0"/>
              </a:rPr>
              <a:t>Znaki występujące przed przejazdami</a:t>
            </a:r>
            <a:endParaRPr lang="pl-PL" sz="3600" dirty="0">
              <a:solidFill>
                <a:schemeClr val="bg1"/>
              </a:solidFill>
              <a:latin typeface="Arial" panose="020B0604020202020204" pitchFamily="34" charset="0"/>
              <a:cs typeface="Arial" panose="020B0604020202020204" pitchFamily="34"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0497" y="2792297"/>
            <a:ext cx="3774697" cy="2074676"/>
          </a:xfrm>
          <a:prstGeom prst="rect">
            <a:avLst/>
          </a:prstGeom>
          <a:effectLst>
            <a:outerShdw blurRad="63500" sx="102000" sy="102000" algn="ctr" rotWithShape="0">
              <a:prstClr val="black">
                <a:alpha val="40000"/>
              </a:prstClr>
            </a:outerShdw>
          </a:effectLst>
        </p:spPr>
      </p:pic>
      <p:sp>
        <p:nvSpPr>
          <p:cNvPr id="6" name="Równoległobok 5"/>
          <p:cNvSpPr/>
          <p:nvPr/>
        </p:nvSpPr>
        <p:spPr>
          <a:xfrm>
            <a:off x="5757334" y="3338569"/>
            <a:ext cx="499533" cy="982133"/>
          </a:xfrm>
          <a:prstGeom prst="parallelogram">
            <a:avLst>
              <a:gd name="adj" fmla="val 75299"/>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solidFill>
                <a:schemeClr val="bg1">
                  <a:lumMod val="75000"/>
                </a:schemeClr>
              </a:solidFill>
            </a:endParaRPr>
          </a:p>
        </p:txBody>
      </p:sp>
      <p:sp>
        <p:nvSpPr>
          <p:cNvPr id="7" name="Symbol zastępczy zawartości 2"/>
          <p:cNvSpPr txBox="1">
            <a:spLocks/>
          </p:cNvSpPr>
          <p:nvPr/>
        </p:nvSpPr>
        <p:spPr>
          <a:xfrm>
            <a:off x="6256867" y="3338569"/>
            <a:ext cx="6079066" cy="4560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pl-PL" sz="2400" dirty="0">
                <a:latin typeface="Arial" panose="020B0604020202020204" pitchFamily="34" charset="0"/>
                <a:cs typeface="Arial" panose="020B0604020202020204" pitchFamily="34" charset="0"/>
              </a:rPr>
              <a:t>G3 – krzyż świętego </a:t>
            </a:r>
            <a:r>
              <a:rPr lang="pl-PL" sz="2400" dirty="0" smtClean="0">
                <a:latin typeface="Arial" panose="020B0604020202020204" pitchFamily="34" charset="0"/>
                <a:cs typeface="Arial" panose="020B0604020202020204" pitchFamily="34" charset="0"/>
              </a:rPr>
              <a:t>Andrzeja </a:t>
            </a:r>
            <a:br>
              <a:rPr lang="pl-PL" sz="2400" dirty="0" smtClean="0">
                <a:latin typeface="Arial" panose="020B0604020202020204" pitchFamily="34" charset="0"/>
                <a:cs typeface="Arial" panose="020B0604020202020204" pitchFamily="34" charset="0"/>
              </a:rPr>
            </a:br>
            <a:r>
              <a:rPr lang="pl-PL" sz="2400" dirty="0" smtClean="0">
                <a:latin typeface="Arial" panose="020B0604020202020204" pitchFamily="34" charset="0"/>
                <a:cs typeface="Arial" panose="020B0604020202020204" pitchFamily="34" charset="0"/>
              </a:rPr>
              <a:t>przed </a:t>
            </a:r>
            <a:r>
              <a:rPr lang="pl-PL" sz="2400" dirty="0">
                <a:latin typeface="Arial" panose="020B0604020202020204" pitchFamily="34" charset="0"/>
                <a:cs typeface="Arial" panose="020B0604020202020204" pitchFamily="34" charset="0"/>
              </a:rPr>
              <a:t>przejazdem jednotorowym</a:t>
            </a:r>
          </a:p>
          <a:p>
            <a:pPr marL="0" indent="0">
              <a:spcBef>
                <a:spcPts val="0"/>
              </a:spcBef>
              <a:spcAft>
                <a:spcPts val="600"/>
              </a:spcAft>
              <a:buNone/>
            </a:pPr>
            <a:r>
              <a:rPr lang="pl-PL" sz="2000" dirty="0" smtClean="0">
                <a:solidFill>
                  <a:schemeClr val="bg1">
                    <a:lumMod val="50000"/>
                  </a:schemeClr>
                </a:solidFill>
                <a:latin typeface="Arial" panose="020B0604020202020204" pitchFamily="34" charset="0"/>
                <a:cs typeface="Arial" panose="020B0604020202020204" pitchFamily="34" charset="0"/>
              </a:rPr>
              <a:t>za </a:t>
            </a:r>
            <a:r>
              <a:rPr lang="pl-PL" sz="2000" dirty="0">
                <a:solidFill>
                  <a:schemeClr val="bg1">
                    <a:lumMod val="50000"/>
                  </a:schemeClr>
                </a:solidFill>
                <a:latin typeface="Arial" panose="020B0604020202020204" pitchFamily="34" charset="0"/>
                <a:cs typeface="Arial" panose="020B0604020202020204" pitchFamily="34" charset="0"/>
              </a:rPr>
              <a:t>ustawienie i czytelność </a:t>
            </a:r>
            <a:r>
              <a:rPr lang="pl-PL" sz="2000" dirty="0" smtClean="0">
                <a:solidFill>
                  <a:schemeClr val="bg1">
                    <a:lumMod val="50000"/>
                  </a:schemeClr>
                </a:solidFill>
                <a:latin typeface="Arial" panose="020B0604020202020204" pitchFamily="34" charset="0"/>
                <a:cs typeface="Arial" panose="020B0604020202020204" pitchFamily="34" charset="0"/>
              </a:rPr>
              <a:t>znaku odpowiadają </a:t>
            </a:r>
            <a:br>
              <a:rPr lang="pl-PL" sz="2000" dirty="0" smtClean="0">
                <a:solidFill>
                  <a:schemeClr val="bg1">
                    <a:lumMod val="50000"/>
                  </a:schemeClr>
                </a:solidFill>
                <a:latin typeface="Arial" panose="020B0604020202020204" pitchFamily="34" charset="0"/>
                <a:cs typeface="Arial" panose="020B0604020202020204" pitchFamily="34" charset="0"/>
              </a:rPr>
            </a:br>
            <a:r>
              <a:rPr lang="pl-PL" sz="2000" dirty="0" smtClean="0">
                <a:solidFill>
                  <a:schemeClr val="bg1">
                    <a:lumMod val="50000"/>
                  </a:schemeClr>
                </a:solidFill>
                <a:latin typeface="Arial" panose="020B0604020202020204" pitchFamily="34" charset="0"/>
                <a:cs typeface="Arial" panose="020B0604020202020204" pitchFamily="34" charset="0"/>
              </a:rPr>
              <a:t>PKP Polskie Linie Kolejowe S.A.</a:t>
            </a:r>
            <a:endParaRPr lang="pl-PL" sz="20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1441328"/>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4262</TotalTime>
  <Words>782</Words>
  <Application>Microsoft Office PowerPoint</Application>
  <PresentationFormat>Panoramiczny</PresentationFormat>
  <Paragraphs>132</Paragraphs>
  <Slides>20</Slides>
  <Notes>0</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20</vt:i4>
      </vt:variant>
    </vt:vector>
  </HeadingPairs>
  <TitlesOfParts>
    <vt:vector size="27" baseType="lpstr">
      <vt:lpstr>Arial</vt:lpstr>
      <vt:lpstr>Calibri</vt:lpstr>
      <vt:lpstr>Calibri Light</vt:lpstr>
      <vt:lpstr>Courier New</vt:lpstr>
      <vt:lpstr>Ubuntu</vt:lpstr>
      <vt:lpstr>Wingdings</vt:lpstr>
      <vt:lpstr>Motyw pakietu Office</vt:lpstr>
      <vt:lpstr>Prezentacja programu PowerPoint</vt:lpstr>
      <vt:lpstr>Przejazd kolejowo-drogowy</vt:lpstr>
      <vt:lpstr>Przejazd kolejowo-drogowy</vt:lpstr>
      <vt:lpstr>Kategorie przejazdów</vt:lpstr>
      <vt:lpstr>Znaki występujące przed przejazdami</vt:lpstr>
      <vt:lpstr>Znaki występujące przed przejazdami</vt:lpstr>
      <vt:lpstr>Znaki występujące przed przejazdami</vt:lpstr>
      <vt:lpstr>Znaki występujące przed przejazdami</vt:lpstr>
      <vt:lpstr>Znaki występujące przed przejazdami</vt:lpstr>
      <vt:lpstr>Znaki występujące przed przejazdami</vt:lpstr>
      <vt:lpstr>Znaki występujące przed przejazdami</vt:lpstr>
      <vt:lpstr>Zabezpieczenia występujące przed przejazdami</vt:lpstr>
      <vt:lpstr>Pociąg a samochód</vt:lpstr>
      <vt:lpstr>10 niewłaściwych zachowań kierowców</vt:lpstr>
      <vt:lpstr>Pożądane zachowania kierowców</vt:lpstr>
      <vt:lpstr>Zachowania w grupie kierowców na przejeździe</vt:lpstr>
      <vt:lpstr>Zasada ograniczonego zaufania</vt:lpstr>
      <vt:lpstr>Zasada działania przejazdu kat. B</vt:lpstr>
      <vt:lpstr>Co się dzieje w głowie kierowcy?</vt:lpstr>
      <vt:lpstr>Prezentacja programu PowerPoint</vt:lpstr>
    </vt:vector>
  </TitlesOfParts>
  <Company>PKP PLK 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Górski Damian</dc:creator>
  <cp:lastModifiedBy>Maciej Święcichowski</cp:lastModifiedBy>
  <cp:revision>176</cp:revision>
  <dcterms:created xsi:type="dcterms:W3CDTF">2016-07-20T14:01:06Z</dcterms:created>
  <dcterms:modified xsi:type="dcterms:W3CDTF">2018-03-02T10:51:29Z</dcterms:modified>
</cp:coreProperties>
</file>